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437" r:id="rId3"/>
    <p:sldId id="494" r:id="rId4"/>
    <p:sldId id="495" r:id="rId5"/>
    <p:sldId id="498" r:id="rId6"/>
    <p:sldId id="508" r:id="rId7"/>
    <p:sldId id="500" r:id="rId8"/>
    <p:sldId id="501" r:id="rId9"/>
    <p:sldId id="476" r:id="rId10"/>
    <p:sldId id="438" r:id="rId11"/>
    <p:sldId id="439" r:id="rId12"/>
    <p:sldId id="545" r:id="rId13"/>
    <p:sldId id="546" r:id="rId14"/>
    <p:sldId id="547" r:id="rId15"/>
    <p:sldId id="548" r:id="rId16"/>
    <p:sldId id="605" r:id="rId17"/>
    <p:sldId id="490" r:id="rId19"/>
    <p:sldId id="265" r:id="rId20"/>
    <p:sldId id="349" r:id="rId21"/>
    <p:sldId id="603" r:id="rId22"/>
    <p:sldId id="313" r:id="rId23"/>
    <p:sldId id="315" r:id="rId24"/>
    <p:sldId id="604" r:id="rId25"/>
    <p:sldId id="274" r:id="rId26"/>
    <p:sldId id="491" r:id="rId27"/>
    <p:sldId id="579" r:id="rId28"/>
    <p:sldId id="352" r:id="rId29"/>
    <p:sldId id="350" r:id="rId30"/>
    <p:sldId id="368" r:id="rId31"/>
    <p:sldId id="404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92" r:id="rId45"/>
    <p:sldId id="493" r:id="rId46"/>
    <p:sldId id="503" r:id="rId47"/>
    <p:sldId id="505" r:id="rId48"/>
    <p:sldId id="506" r:id="rId49"/>
    <p:sldId id="507" r:id="rId50"/>
    <p:sldId id="510" r:id="rId51"/>
  </p:sldIdLst>
  <p:sldSz cx="12192000" cy="6858000"/>
  <p:notesSz cx="6858000" cy="9144000"/>
  <p:custDataLst>
    <p:tags r:id="rId5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66FF"/>
    <a:srgbClr val="FFFFCC"/>
    <a:srgbClr val="CC00FF"/>
    <a:srgbClr val="9933FF"/>
    <a:srgbClr val="FF33CC"/>
    <a:srgbClr val="FF00FF"/>
    <a:srgbClr val="CC00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3750" autoAdjust="0"/>
  </p:normalViewPr>
  <p:slideViewPr>
    <p:cSldViewPr showGuides="1">
      <p:cViewPr varScale="1">
        <p:scale>
          <a:sx n="82" d="100"/>
          <a:sy n="82" d="100"/>
        </p:scale>
        <p:origin x="756" y="72"/>
      </p:cViewPr>
      <p:guideLst>
        <p:guide orient="horz" pos="2155"/>
        <p:guide pos="381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gs" Target="tags/tag9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CBAE2CA4-2BF3-4019-B861-AEEAB0090CD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51BA5738-4531-4206-BD73-6DAA72DC2CD1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82FE9F-2915-4D45-B308-423C54D4CF21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5738-4531-4206-BD73-6DAA72DC2CD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63759-359C-4781-96D6-2BEDE4B70D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8B8B43-FDAC-465E-B0C5-8F48F855AD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3E7ADF-E113-4CB3-BCE3-5B93EC6688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D6F8A0-D736-429C-83E4-3558A80747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E5878E-CCAE-42EF-B913-3741F6FA25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152E6-9A9B-4CE2-A361-A5B9D21207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0B94A3-9B33-4702-B6AC-3E614E50A5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20075-A842-4D58-BA38-FCB89497DE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3E84A2-E2FE-4078-909B-1B2DB7F5F3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89B76-08CF-4D00-9F59-CB2D68512C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95EC55-4FD7-4371-B121-CCA549B82B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8E0A4DD2-BDB7-4BBE-BA5E-D6A035DC427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14.png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tags" Target="../tags/tag7.xml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5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207568" y="1748095"/>
            <a:ext cx="5257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______ a</a:t>
            </a:r>
            <a:r>
              <a:rPr lang="en-US" altLang="zh-CN" dirty="0"/>
              <a:t>. has cool clothes.</a:t>
            </a:r>
            <a:endParaRPr lang="en-US" altLang="zh-CN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207568" y="3692781"/>
            <a:ext cx="5473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d. </a:t>
            </a:r>
            <a:r>
              <a:rPr lang="en-US" altLang="zh-CN" dirty="0">
                <a:solidFill>
                  <a:srgbClr val="FF0000"/>
                </a:solidFill>
              </a:rPr>
              <a:t>is good at</a:t>
            </a:r>
            <a:r>
              <a:rPr lang="en-US" altLang="zh-CN" dirty="0"/>
              <a:t> sports. </a:t>
            </a:r>
            <a:endParaRPr lang="en-US" altLang="zh-CN" dirty="0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07568" y="4989770"/>
            <a:ext cx="53287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f. </a:t>
            </a:r>
            <a:r>
              <a:rPr lang="en-US" altLang="zh-CN" dirty="0">
                <a:solidFill>
                  <a:srgbClr val="FF0000"/>
                </a:solidFill>
              </a:rPr>
              <a:t>makes me laugh</a:t>
            </a:r>
            <a:r>
              <a:rPr lang="en-US" altLang="zh-CN" dirty="0"/>
              <a:t>. </a:t>
            </a:r>
            <a:endParaRPr lang="en-US" altLang="zh-CN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207568" y="2397381"/>
            <a:ext cx="6049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b. </a:t>
            </a:r>
            <a:r>
              <a:rPr lang="en-US" altLang="zh-CN" dirty="0">
                <a:solidFill>
                  <a:srgbClr val="FF0000"/>
                </a:solidFill>
              </a:rPr>
              <a:t>is talented in</a:t>
            </a:r>
            <a:r>
              <a:rPr lang="en-US" altLang="zh-CN" dirty="0"/>
              <a:t> music. </a:t>
            </a:r>
            <a:endParaRPr lang="en-US" altLang="zh-CN" dirty="0"/>
          </a:p>
        </p:txBody>
      </p:sp>
      <p:sp>
        <p:nvSpPr>
          <p:cNvPr id="9231" name="Text Box 5"/>
          <p:cNvSpPr txBox="1">
            <a:spLocks noChangeArrowheads="1"/>
          </p:cNvSpPr>
          <p:nvPr/>
        </p:nvSpPr>
        <p:spPr bwMode="auto">
          <a:xfrm>
            <a:off x="1343358" y="-13548"/>
            <a:ext cx="10368457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What kinds of things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are important in a friend?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207568" y="5643820"/>
            <a:ext cx="640980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g. is a good </a:t>
            </a:r>
            <a:r>
              <a:rPr lang="en-US" altLang="zh-CN" dirty="0">
                <a:solidFill>
                  <a:srgbClr val="FF0000"/>
                </a:solidFill>
              </a:rPr>
              <a:t>listener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2207568" y="4340481"/>
            <a:ext cx="62653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e. </a:t>
            </a:r>
            <a:r>
              <a:rPr lang="en-US" altLang="zh-CN" dirty="0">
                <a:solidFill>
                  <a:srgbClr val="9933FF"/>
                </a:solidFill>
              </a:rPr>
              <a:t>truly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cares about</a:t>
            </a:r>
            <a:r>
              <a:rPr lang="en-US" altLang="zh-CN" dirty="0">
                <a:solidFill>
                  <a:srgbClr val="9933FF"/>
                </a:solidFill>
              </a:rPr>
              <a:t> </a:t>
            </a:r>
            <a:r>
              <a:rPr lang="en-US" altLang="zh-CN" dirty="0"/>
              <a:t>me.</a:t>
            </a:r>
            <a:endParaRPr lang="en-US" altLang="zh-CN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207260" y="3044825"/>
            <a:ext cx="87769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c. likes to do </a:t>
            </a:r>
            <a:r>
              <a:rPr lang="en-US" altLang="zh-CN" dirty="0">
                <a:solidFill>
                  <a:srgbClr val="FF0000"/>
                </a:solidFill>
              </a:rPr>
              <a:t>the same</a:t>
            </a:r>
            <a:r>
              <a:rPr lang="en-US" altLang="zh-CN" dirty="0"/>
              <a:t> things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en-US" altLang="zh-CN" dirty="0"/>
              <a:t> me/I do.</a:t>
            </a:r>
            <a:endParaRPr lang="en-US" altLang="zh-CN" dirty="0"/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43660" y="46609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 think a  good friend.../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For me,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391400" y="2627630"/>
            <a:ext cx="4551680" cy="482600"/>
          </a:xfrm>
          <a:prstGeom prst="wedgeRoundRectCallout">
            <a:avLst>
              <a:gd name="adj1" fmla="val -9273"/>
              <a:gd name="adj2" fmla="val 5044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有才能的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有才干的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752999" y="4592257"/>
            <a:ext cx="2880319" cy="482807"/>
          </a:xfrm>
          <a:prstGeom prst="wedgeRoundRectCallout">
            <a:avLst>
              <a:gd name="adj1" fmla="val 49771"/>
              <a:gd name="adj2" fmla="val -132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真正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确实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9" y="44312"/>
            <a:ext cx="776391" cy="776391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>
          <a:xfrm>
            <a:off x="7752715" y="5229225"/>
            <a:ext cx="2801620" cy="957580"/>
          </a:xfrm>
          <a:prstGeom prst="wedgeRoundRectCallout">
            <a:avLst>
              <a:gd name="adj1" fmla="val -49871"/>
              <a:gd name="adj2" fmla="val -272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</a:t>
            </a:r>
            <a:r>
              <a:rPr 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（有笑声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笑声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752886" y="3573083"/>
            <a:ext cx="4032448" cy="957365"/>
          </a:xfrm>
          <a:prstGeom prst="wedgeRoundRectCallout">
            <a:avLst>
              <a:gd name="adj1" fmla="val -50665"/>
              <a:gd name="adj2" fmla="val 1905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关心；在意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about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关心；在意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10640" y="86360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The most important thing for me is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94130" y="127762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It’s the most important for me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3" grpId="0"/>
      <p:bldP spid="21" grpId="0"/>
      <p:bldP spid="22" grpId="0"/>
      <p:bldP spid="20" grpId="0"/>
      <p:bldP spid="3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3830" y="1052195"/>
            <a:ext cx="11825605" cy="2448560"/>
          </a:xfrm>
        </p:spPr>
        <p:txBody>
          <a:bodyPr/>
          <a:lstStyle/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 think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a good friend makes me laugh.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For me</a:t>
            </a:r>
            <a:r>
              <a:rPr lang="en-US" altLang="zh-CN" b="1" dirty="0" smtClean="0">
                <a:latin typeface="Times New Roman" panose="02020603050405020304" pitchFamily="18" charset="0"/>
              </a:rPr>
              <a:t>, a good friend likes to do the same things as me.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It’s not important for me that</a:t>
            </a:r>
            <a:r>
              <a:rPr lang="en-US" altLang="zh-CN" b="1" dirty="0" smtClean="0">
                <a:latin typeface="Times New Roman" panose="02020603050405020304" pitchFamily="18" charset="0"/>
                <a:sym typeface="+mn-ea"/>
              </a:rPr>
              <a:t> a good friend has cool clothes</a:t>
            </a:r>
            <a:r>
              <a:rPr lang="en-US" altLang="zh-CN" b="1" dirty="0" smtClean="0"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It’s important for me that</a:t>
            </a:r>
            <a:r>
              <a:rPr lang="en-US" altLang="zh-CN" b="1" dirty="0" smtClean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sym typeface="+mn-ea"/>
              </a:rPr>
              <a:t>a good friend is talented in music.</a:t>
            </a:r>
            <a:endParaRPr lang="en-US" altLang="zh-CN" b="1" dirty="0" smtClean="0">
              <a:latin typeface="Times New Roman" panose="02020603050405020304" pitchFamily="18" charset="0"/>
              <a:sym typeface="+mn-ea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The most important thing in a friend is to 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truly care about me.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  <a:sym typeface="+mn-ea"/>
            </a:endParaRPr>
          </a:p>
          <a:p>
            <a:pPr marL="536575" indent="-536575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033780" y="193040"/>
            <a:ext cx="1129538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Talk about what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you think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 good friend should be like.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7" y="189071"/>
            <a:ext cx="675737" cy="67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WordArt 3"/>
          <p:cNvSpPr>
            <a:spLocks noChangeArrowheads="1" noChangeShapeType="1" noTextEdit="1"/>
          </p:cNvSpPr>
          <p:nvPr/>
        </p:nvSpPr>
        <p:spPr bwMode="auto">
          <a:xfrm>
            <a:off x="6327776" y="692150"/>
            <a:ext cx="3440113" cy="14414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3</a:t>
            </a:r>
            <a:endParaRPr lang="zh-CN" altLang="en-US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408" y="2276872"/>
            <a:ext cx="11161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3 </a:t>
            </a:r>
            <a:endParaRPr lang="en-US" altLang="zh-CN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I’m more outgoing than </a:t>
            </a:r>
            <a:r>
              <a:rPr lang="en-US" altLang="zh-CN" sz="5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altLang="zh-CN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sister.</a:t>
            </a:r>
            <a:endParaRPr lang="zh-CN" altLang="en-US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996952"/>
            <a:ext cx="6826955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98428" y="1748095"/>
            <a:ext cx="52572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 ...</a:t>
            </a:r>
            <a:r>
              <a:rPr lang="en-US" altLang="zh-CN" dirty="0"/>
              <a:t>has cool clothes.</a:t>
            </a:r>
            <a:endParaRPr lang="en-US" altLang="zh-CN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077460" y="2400935"/>
            <a:ext cx="3898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is good at</a:t>
            </a:r>
            <a:r>
              <a:rPr lang="en-US" altLang="zh-CN" dirty="0">
                <a:solidFill>
                  <a:schemeClr val="tx1"/>
                </a:solidFill>
              </a:rPr>
              <a:t> sports.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98428" y="4343975"/>
            <a:ext cx="5328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makes me laugh</a:t>
            </a:r>
            <a:r>
              <a:rPr lang="en-US" altLang="zh-CN" dirty="0">
                <a:solidFill>
                  <a:schemeClr val="tx1"/>
                </a:solidFill>
              </a:rPr>
              <a:t>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98120" y="2397125"/>
            <a:ext cx="42754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is talented in</a:t>
            </a:r>
            <a:r>
              <a:rPr lang="en-US" altLang="zh-CN" dirty="0">
                <a:solidFill>
                  <a:schemeClr val="tx1"/>
                </a:solidFill>
              </a:rPr>
              <a:t> music.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231" name="Text Box 5"/>
          <p:cNvSpPr txBox="1">
            <a:spLocks noChangeArrowheads="1"/>
          </p:cNvSpPr>
          <p:nvPr/>
        </p:nvSpPr>
        <p:spPr bwMode="auto">
          <a:xfrm>
            <a:off x="1343358" y="-13548"/>
            <a:ext cx="10368457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What kinds of things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are important for you in a friend?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198428" y="4998025"/>
            <a:ext cx="640980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...is a good </a:t>
            </a:r>
            <a:r>
              <a:rPr lang="en-US" altLang="zh-CN" u="sng" dirty="0">
                <a:solidFill>
                  <a:schemeClr val="tx1"/>
                </a:solidFill>
              </a:rPr>
              <a:t>listener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98428" y="3694686"/>
            <a:ext cx="62653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truly cares about</a:t>
            </a:r>
            <a:r>
              <a:rPr lang="en-US" altLang="zh-CN" dirty="0">
                <a:solidFill>
                  <a:schemeClr val="tx1"/>
                </a:solidFill>
              </a:rPr>
              <a:t> me.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98120" y="3044825"/>
            <a:ext cx="87769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...likes to do </a:t>
            </a:r>
            <a:r>
              <a:rPr lang="en-US" altLang="zh-CN" u="sng" dirty="0">
                <a:solidFill>
                  <a:schemeClr val="tx1"/>
                </a:solidFill>
              </a:rPr>
              <a:t>the same</a:t>
            </a:r>
            <a:r>
              <a:rPr lang="en-US" altLang="zh-CN" dirty="0">
                <a:solidFill>
                  <a:schemeClr val="tx1"/>
                </a:solidFill>
              </a:rPr>
              <a:t> things </a:t>
            </a:r>
            <a:r>
              <a:rPr lang="en-US" altLang="zh-CN" u="sng" dirty="0">
                <a:solidFill>
                  <a:schemeClr val="tx1"/>
                </a:solidFill>
              </a:rPr>
              <a:t>as</a:t>
            </a:r>
            <a:r>
              <a:rPr lang="en-US" altLang="zh-CN" dirty="0">
                <a:solidFill>
                  <a:schemeClr val="tx1"/>
                </a:solidFill>
              </a:rPr>
              <a:t> me/I do.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43660" y="46609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 think a good friend.../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For me,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9" y="44312"/>
            <a:ext cx="776391" cy="776391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10640" y="86360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The most important thing for me is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94130" y="127762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It’s the most important for me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32705" y="1731645"/>
            <a:ext cx="32962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 ...is </a:t>
            </a:r>
            <a:r>
              <a:rPr lang="en-US" altLang="zh-CN" u="sng" dirty="0" smtClean="0">
                <a:solidFill>
                  <a:srgbClr val="FF0000"/>
                </a:solidFill>
              </a:rPr>
              <a:t>good-looking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900" y="5734050"/>
            <a:ext cx="44697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 ...is popular.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648700" y="1731645"/>
            <a:ext cx="12566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highlight>
                  <a:srgbClr val="FFFF00"/>
                </a:highlight>
              </a:rPr>
              <a:t> </a:t>
            </a:r>
            <a:r>
              <a:rPr lang="zh-CN" altLang="en-US" dirty="0" smtClean="0">
                <a:highlight>
                  <a:srgbClr val="FFFF00"/>
                </a:highlight>
              </a:rPr>
              <a:t>外貌</a:t>
            </a:r>
            <a:endParaRPr lang="zh-CN" altLang="en-US" dirty="0" smtClean="0">
              <a:highlight>
                <a:srgbClr val="FFFF00"/>
              </a:highlight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703945" y="2360930"/>
            <a:ext cx="23723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dirty="0" smtClean="0">
                <a:highlight>
                  <a:srgbClr val="FFFF00"/>
                </a:highlight>
              </a:rPr>
              <a:t>特长</a:t>
            </a:r>
            <a:r>
              <a:rPr lang="en-US" altLang="zh-CN" dirty="0" smtClean="0">
                <a:highlight>
                  <a:srgbClr val="FFFF00"/>
                </a:highlight>
              </a:rPr>
              <a:t>/</a:t>
            </a:r>
            <a:r>
              <a:rPr lang="zh-CN" altLang="en-US" dirty="0" smtClean="0">
                <a:highlight>
                  <a:srgbClr val="FFFF00"/>
                </a:highlight>
              </a:rPr>
              <a:t>兴趣</a:t>
            </a:r>
            <a:endParaRPr lang="zh-CN" altLang="en-US" dirty="0" smtClean="0">
              <a:highlight>
                <a:srgbClr val="FFFF00"/>
              </a:highlight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153785" y="3560445"/>
            <a:ext cx="5789295" cy="482600"/>
          </a:xfrm>
          <a:prstGeom prst="wedgeRoundRectCallout">
            <a:avLst>
              <a:gd name="adj1" fmla="val -9273"/>
              <a:gd name="adj2" fmla="val 5044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talented adj.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有才能的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有才干的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69760" y="4090035"/>
            <a:ext cx="3663315" cy="482600"/>
          </a:xfrm>
          <a:prstGeom prst="wedgeRoundRectCallout">
            <a:avLst>
              <a:gd name="adj1" fmla="val 49771"/>
              <a:gd name="adj2" fmla="val -132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truly adv.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真正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确实</a:t>
            </a:r>
            <a:endParaRPr lang="zh-CN" altLang="en-US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990715" y="5659755"/>
            <a:ext cx="5047615" cy="957580"/>
          </a:xfrm>
          <a:prstGeom prst="wedgeRoundRectCallout">
            <a:avLst>
              <a:gd name="adj1" fmla="val -49871"/>
              <a:gd name="adj2" fmla="val -272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laugh </a:t>
            </a:r>
            <a:endParaRPr lang="en-US" altLang="zh-CN" sz="3200" i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</a:t>
            </a:r>
            <a:r>
              <a:rPr 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（有笑声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笑声</a:t>
            </a:r>
            <a:endParaRPr lang="zh-CN" altLang="en-US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6943090" y="4649470"/>
            <a:ext cx="3977640" cy="957580"/>
          </a:xfrm>
          <a:prstGeom prst="wedgeRoundRectCallout">
            <a:avLst>
              <a:gd name="adj1" fmla="val -50665"/>
              <a:gd name="adj2" fmla="val 1905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v. </a:t>
            </a:r>
            <a:r>
              <a:rPr lang="zh-CN" alt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关心；在意</a:t>
            </a:r>
            <a:endParaRPr lang="en-US" altLang="zh-CN" sz="28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about</a:t>
            </a:r>
            <a:r>
              <a:rPr lang="zh-CN" alt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关心；在意</a:t>
            </a:r>
            <a:endParaRPr lang="zh-CN" altLang="en-US" sz="28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9231" grpId="0"/>
      <p:bldP spid="2" grpId="0"/>
      <p:bldP spid="7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10" name="Group 4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60195" y="2766060"/>
          <a:ext cx="10069830" cy="2917825"/>
        </p:xfrm>
        <a:graphic>
          <a:graphicData uri="http://schemas.openxmlformats.org/drawingml/2006/table">
            <a:tbl>
              <a:tblPr/>
              <a:tblGrid>
                <a:gridCol w="1908810"/>
                <a:gridCol w="8161020"/>
              </a:tblGrid>
              <a:tr h="784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about their best friends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55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(Peter)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Peter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likes to do the same things.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30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(Lisa)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282" name="Text Box 5"/>
          <p:cNvSpPr txBox="1">
            <a:spLocks noChangeArrowheads="1"/>
          </p:cNvSpPr>
          <p:nvPr/>
        </p:nvSpPr>
        <p:spPr bwMode="auto">
          <a:xfrm>
            <a:off x="1271464" y="1268760"/>
            <a:ext cx="10280537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What do Molly and Mary like about their best friends?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Fill in the first column of the chart.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300" name="Text Box 36"/>
          <p:cNvSpPr txBox="1">
            <a:spLocks noChangeArrowheads="1"/>
          </p:cNvSpPr>
          <p:nvPr/>
        </p:nvSpPr>
        <p:spPr bwMode="auto">
          <a:xfrm>
            <a:off x="3862165" y="5157508"/>
            <a:ext cx="640873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Lisa is a good listener.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3862070" y="4003675"/>
            <a:ext cx="3877310" cy="109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He’s popular.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He’s good at sports.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7" y="1348084"/>
            <a:ext cx="736687" cy="736687"/>
          </a:xfrm>
          <a:prstGeom prst="rect">
            <a:avLst/>
          </a:prstGeom>
        </p:spPr>
      </p:pic>
      <p:pic>
        <p:nvPicPr>
          <p:cNvPr id="4" name="Section B 1c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889" y="2084771"/>
            <a:ext cx="609600" cy="6032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96185" y="476885"/>
            <a:ext cx="71151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Interview about best friend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8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30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10" name="Group 4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60195" y="2766060"/>
          <a:ext cx="10069830" cy="2917825"/>
        </p:xfrm>
        <a:graphic>
          <a:graphicData uri="http://schemas.openxmlformats.org/drawingml/2006/table">
            <a:tbl>
              <a:tblPr/>
              <a:tblGrid>
                <a:gridCol w="1908810"/>
                <a:gridCol w="8161020"/>
              </a:tblGrid>
              <a:tr h="784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about their best friends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55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(Peter)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Peter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likes to do the same things.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30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(Lisa)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282" name="Text Box 5"/>
          <p:cNvSpPr txBox="1">
            <a:spLocks noChangeArrowheads="1"/>
          </p:cNvSpPr>
          <p:nvPr/>
        </p:nvSpPr>
        <p:spPr bwMode="auto">
          <a:xfrm>
            <a:off x="1271464" y="1268760"/>
            <a:ext cx="10280537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What do Molly and Mary like about their best friends?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Fill in the first column of the chart.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300" name="Text Box 36"/>
          <p:cNvSpPr txBox="1">
            <a:spLocks noChangeArrowheads="1"/>
          </p:cNvSpPr>
          <p:nvPr/>
        </p:nvSpPr>
        <p:spPr bwMode="auto">
          <a:xfrm>
            <a:off x="3862165" y="5157508"/>
            <a:ext cx="640873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Lisa is a good listener.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3862070" y="4003675"/>
            <a:ext cx="3877310" cy="109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He’s popular.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He’s good at sports.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7" y="1348084"/>
            <a:ext cx="736687" cy="736687"/>
          </a:xfrm>
          <a:prstGeom prst="rect">
            <a:avLst/>
          </a:prstGeom>
        </p:spPr>
      </p:pic>
      <p:pic>
        <p:nvPicPr>
          <p:cNvPr id="4" name="Section B 1c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889" y="2084771"/>
            <a:ext cx="609600" cy="6032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96185" y="476885"/>
            <a:ext cx="71151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Interview about best friend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9" name="Text Box 5"/>
          <p:cNvSpPr txBox="1">
            <a:spLocks noChangeArrowheads="1"/>
          </p:cNvSpPr>
          <p:nvPr/>
        </p:nvSpPr>
        <p:spPr bwMode="auto">
          <a:xfrm>
            <a:off x="1226432" y="2200099"/>
            <a:ext cx="10145520" cy="181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again. How are Molly and Mary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the same as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different from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their best friends? Complete the rest of the chart in 1c.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712233"/>
            <a:ext cx="727688" cy="72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61" name="Group 25"/>
          <p:cNvGraphicFramePr>
            <a:graphicFrameLocks noGrp="1"/>
          </p:cNvGraphicFramePr>
          <p:nvPr/>
        </p:nvGraphicFramePr>
        <p:xfrm>
          <a:off x="767408" y="3422293"/>
          <a:ext cx="10441305" cy="3369310"/>
        </p:xfrm>
        <a:graphic>
          <a:graphicData uri="http://schemas.openxmlformats.org/drawingml/2006/table">
            <a:tbl>
              <a:tblPr/>
              <a:tblGrid>
                <a:gridCol w="1588760"/>
                <a:gridCol w="3595815"/>
                <a:gridCol w="5256584"/>
              </a:tblGrid>
              <a:tr h="944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 same as their best friends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Different from their best friends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24242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(Lisa)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1.They are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both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tall.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 Lisa is 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quieter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6758" name="Text Box 22"/>
          <p:cNvSpPr txBox="1">
            <a:spLocks noChangeArrowheads="1"/>
          </p:cNvSpPr>
          <p:nvPr/>
        </p:nvSpPr>
        <p:spPr bwMode="auto">
          <a:xfrm>
            <a:off x="2712072" y="4869220"/>
            <a:ext cx="3600400" cy="103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FF0000"/>
                </a:solidFill>
              </a:rPr>
              <a:t>They </a:t>
            </a:r>
            <a:r>
              <a:rPr lang="en-US" altLang="zh-CN" sz="2800" dirty="0">
                <a:solidFill>
                  <a:srgbClr val="FF0000"/>
                </a:solidFill>
              </a:rPr>
              <a:t>both have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long, curly hair.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116759" name="Text Box 23"/>
          <p:cNvSpPr txBox="1">
            <a:spLocks noChangeArrowheads="1"/>
          </p:cNvSpPr>
          <p:nvPr/>
        </p:nvSpPr>
        <p:spPr bwMode="auto">
          <a:xfrm>
            <a:off x="6312725" y="4869200"/>
            <a:ext cx="38164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Lisa is also smarter.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sp>
        <p:nvSpPr>
          <p:cNvPr id="116760" name="Text Box 24"/>
          <p:cNvSpPr txBox="1">
            <a:spLocks noChangeArrowheads="1"/>
          </p:cNvSpPr>
          <p:nvPr/>
        </p:nvSpPr>
        <p:spPr bwMode="auto">
          <a:xfrm>
            <a:off x="6312979" y="5373534"/>
            <a:ext cx="5040306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Mary talks more./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Mary is more outgoing.</a:t>
            </a:r>
            <a:endParaRPr lang="zh-CN" altLang="en-US" sz="3200" b="0" dirty="0">
              <a:solidFill>
                <a:srgbClr val="FF0000"/>
              </a:solidFill>
            </a:endParaRPr>
          </a:p>
        </p:txBody>
      </p:sp>
      <p:graphicFrame>
        <p:nvGraphicFramePr>
          <p:cNvPr id="12386" name="Group 9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12800" y="212090"/>
          <a:ext cx="10641330" cy="3114675"/>
        </p:xfrm>
        <a:graphic>
          <a:graphicData uri="http://schemas.openxmlformats.org/drawingml/2006/table">
            <a:tbl>
              <a:tblPr/>
              <a:tblGrid>
                <a:gridCol w="1260475"/>
                <a:gridCol w="3413125"/>
                <a:gridCol w="5967730"/>
              </a:tblGrid>
              <a:tr h="95123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 same as their best friends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Different from their best friends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用比较级。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216344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1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sym typeface="+mn-ea"/>
                        </a:rPr>
                        <a:t>(Peter)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 They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 Molly studies 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harder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2340" name="Text Box 5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21890" y="1485265"/>
            <a:ext cx="297561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are both </a:t>
            </a:r>
            <a:r>
              <a:rPr lang="en-US" altLang="zh-CN" sz="2800" dirty="0" smtClean="0">
                <a:solidFill>
                  <a:srgbClr val="FF0000"/>
                </a:solidFill>
              </a:rPr>
              <a:t>outgoing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5807591" y="1557377"/>
            <a:ext cx="5688632" cy="215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Peter plays baseball </a:t>
            </a:r>
            <a:r>
              <a:rPr lang="en-US" altLang="zh-CN" sz="2800" u="sng" dirty="0">
                <a:solidFill>
                  <a:srgbClr val="FF0000"/>
                </a:solidFill>
              </a:rPr>
              <a:t>better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Peter speaks </a:t>
            </a:r>
            <a:r>
              <a:rPr lang="en-US" altLang="zh-CN" sz="2800" u="sng" dirty="0">
                <a:solidFill>
                  <a:srgbClr val="FF0000"/>
                </a:solidFill>
              </a:rPr>
              <a:t>more loudly</a:t>
            </a:r>
            <a:r>
              <a:rPr lang="en-US" altLang="zh-CN" sz="2800" dirty="0">
                <a:solidFill>
                  <a:srgbClr val="FF0000"/>
                </a:solidFill>
              </a:rPr>
              <a:t>./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Molly is quieter.</a:t>
            </a:r>
            <a:endParaRPr lang="zh-CN" altLang="en-US" sz="2800" b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Section B 1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84" y="212346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numSld="999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6758" grpId="0" bldLvl="0" animBg="1"/>
      <p:bldP spid="116759" grpId="0" bldLvl="0" animBg="1" autoUpdateAnimBg="0"/>
      <p:bldP spid="116760" grpId="0" bldLvl="0" animBg="1" autoUpdateAnimBg="0"/>
      <p:bldP spid="1234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48400" y="1453136"/>
            <a:ext cx="4059842" cy="363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talented in  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truly care about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good listener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good at (doing) </a:t>
            </a:r>
            <a:r>
              <a:rPr lang="en-US" altLang="zh-CN" sz="3200" u="sng" dirty="0" err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sth</a:t>
            </a: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endParaRPr lang="zh-CN" altLang="en-US" sz="3200" u="sng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make sb. do </a:t>
            </a:r>
            <a:r>
              <a:rPr lang="en-US" altLang="zh-CN" sz="3200" u="sng" dirty="0" err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sth</a:t>
            </a: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  <a:sym typeface="+mn-ea"/>
              </a:rPr>
              <a:t>the same as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966470" y="5661025"/>
            <a:ext cx="1096962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For me, a good friend likes to do</a:t>
            </a:r>
            <a:r>
              <a:rPr lang="en-US" altLang="zh-CN" dirty="0">
                <a:solidFill>
                  <a:srgbClr val="FF0000"/>
                </a:solidFill>
              </a:rPr>
              <a:t> the same </a:t>
            </a:r>
            <a:r>
              <a:rPr lang="en-US" altLang="zh-CN" dirty="0"/>
              <a:t>things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en-US" altLang="zh-CN" dirty="0"/>
              <a:t> me/I do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23695" y="1452880"/>
            <a:ext cx="8677910" cy="422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方面有才能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天赋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真正关心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在意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一个善于倾听的人</a:t>
            </a:r>
            <a:endParaRPr lang="en-US" altLang="zh-CN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擅长</a:t>
            </a:r>
            <a:r>
              <a:rPr lang="en-US" altLang="zh-CN" sz="32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做</a:t>
            </a:r>
            <a:r>
              <a:rPr lang="en-US" altLang="zh-CN" sz="32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某事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使某人做某事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相同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一致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对我来说，一个好朋友喜欢做和我一样的事。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99965" y="120015"/>
            <a:ext cx="30264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Review</a:t>
            </a:r>
            <a:endParaRPr lang="en-US" altLang="zh-CN" sz="7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11930" y="3359710"/>
            <a:ext cx="721785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0100" indent="-8001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652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735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812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83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e.g. </a:t>
            </a:r>
            <a:r>
              <a:rPr lang="zh-CN" altLang="en-US" dirty="0"/>
              <a:t>我的好朋友很有音乐才能。</a:t>
            </a:r>
            <a:r>
              <a:rPr lang="en-US" altLang="zh-CN" dirty="0"/>
              <a:t>(</a:t>
            </a:r>
            <a:r>
              <a:rPr lang="zh-CN" altLang="en-US" dirty="0"/>
              <a:t>翻译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My best friend is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talented</a:t>
            </a:r>
            <a:r>
              <a:rPr lang="en-US" altLang="zh-CN" dirty="0">
                <a:solidFill>
                  <a:srgbClr val="FF0000"/>
                </a:solidFill>
              </a:rPr>
              <a:t> in music.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51384" y="764704"/>
            <a:ext cx="10369152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1.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 good friend </a:t>
            </a:r>
            <a:r>
              <a:rPr lang="en-US" altLang="zh-CN" dirty="0" smtClean="0">
                <a:solidFill>
                  <a:srgbClr val="0066FF"/>
                </a:solidFill>
              </a:rPr>
              <a:t>is 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talented</a:t>
            </a:r>
            <a:r>
              <a:rPr lang="en-US" altLang="zh-CN" dirty="0">
                <a:solidFill>
                  <a:srgbClr val="0066FF"/>
                </a:solidFill>
              </a:rPr>
              <a:t> in</a:t>
            </a:r>
            <a:r>
              <a:rPr lang="en-US" altLang="zh-CN" dirty="0"/>
              <a:t> music. </a:t>
            </a:r>
            <a:r>
              <a:rPr lang="zh-CN" altLang="en-US" dirty="0" smtClean="0"/>
              <a:t>在音乐方面有天赋。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talented  </a:t>
            </a:r>
            <a:r>
              <a:rPr lang="en-US" altLang="zh-CN" i="1" dirty="0">
                <a:solidFill>
                  <a:srgbClr val="FF0000"/>
                </a:solidFill>
              </a:rPr>
              <a:t>adj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有才能的；有才干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indent="-90805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比较级</a:t>
            </a:r>
            <a:r>
              <a:rPr lang="en-US" altLang="zh-CN" dirty="0" smtClean="0">
                <a:solidFill>
                  <a:srgbClr val="FF0000"/>
                </a:solidFill>
              </a:rPr>
              <a:t> more talented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be talented in…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有</a:t>
            </a:r>
            <a:r>
              <a:rPr lang="zh-CN" altLang="en-US" dirty="0">
                <a:solidFill>
                  <a:srgbClr val="FF0000"/>
                </a:solidFill>
              </a:rPr>
              <a:t>才能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-15697"/>
            <a:ext cx="5904656" cy="11860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630" y="4725670"/>
            <a:ext cx="1172210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 smtClean="0">
                <a:solidFill>
                  <a:srgbClr val="0000FF"/>
                </a:solidFill>
              </a:rPr>
              <a:t>助记</a:t>
            </a:r>
            <a:r>
              <a:rPr lang="en-US" altLang="zh-CN" sz="3200" dirty="0" smtClean="0">
                <a:solidFill>
                  <a:srgbClr val="0000FF"/>
                </a:solidFill>
              </a:rPr>
              <a:t>】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 smtClean="0"/>
              <a:t>talent (n.</a:t>
            </a:r>
            <a:r>
              <a:rPr lang="zh-CN" altLang="en-US" sz="2800" dirty="0" smtClean="0"/>
              <a:t>  天资；天才</a:t>
            </a:r>
            <a:r>
              <a:rPr lang="en-US" altLang="zh-CN" sz="2800" dirty="0" smtClean="0"/>
              <a:t>)+ -</a:t>
            </a:r>
            <a:r>
              <a:rPr lang="en-US" altLang="zh-CN" sz="2800" dirty="0" err="1" smtClean="0"/>
              <a:t>ed</a:t>
            </a:r>
            <a:r>
              <a:rPr lang="en-US" altLang="zh-CN" sz="2800" dirty="0" smtClean="0"/>
              <a:t> (</a:t>
            </a:r>
            <a:r>
              <a:rPr lang="zh-CN" altLang="en-US" sz="2800" dirty="0" smtClean="0"/>
              <a:t>形容词后缀</a:t>
            </a:r>
            <a:r>
              <a:rPr lang="en-US" altLang="zh-CN" sz="2800" dirty="0" smtClean="0"/>
              <a:t>)→ talented (adj</a:t>
            </a:r>
            <a:r>
              <a:rPr lang="zh-CN" altLang="en-US" sz="2800" dirty="0" smtClean="0"/>
              <a:t>  有才能的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599782" y="1196752"/>
            <a:ext cx="1087320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238375" indent="-2238375" eaLnBrk="1" hangingPunct="1">
              <a:lnSpc>
                <a:spcPct val="120000"/>
              </a:lnSpc>
              <a:defRPr sz="3000"/>
            </a:lvl1pPr>
            <a:lvl2pPr marL="2513330" eaLnBrk="0" hangingPunct="0">
              <a:defRPr sz="3200"/>
            </a:lvl2pPr>
            <a:lvl3pPr marL="2692400" eaLnBrk="0" hangingPunct="0">
              <a:defRPr sz="3200"/>
            </a:lvl3pPr>
            <a:lvl4pPr marL="2872105" eaLnBrk="0" hangingPunct="0">
              <a:defRPr sz="3200"/>
            </a:lvl4pPr>
            <a:lvl5pPr marL="3051175" eaLnBrk="0" hangingPunct="0">
              <a:defRPr sz="3200"/>
            </a:lvl5pPr>
            <a:lvl6pPr marL="3508375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3965575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4422775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4879975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r>
              <a:rPr lang="en-US" altLang="zh-CN" dirty="0"/>
              <a:t>Interviewer: Who’s your best friend, Molly?</a:t>
            </a:r>
            <a:endParaRPr lang="en-US" altLang="zh-CN" dirty="0"/>
          </a:p>
          <a:p>
            <a:r>
              <a:rPr lang="en-US" altLang="zh-CN" dirty="0"/>
              <a:t>          Molly: Peter.</a:t>
            </a:r>
            <a:endParaRPr lang="en-US" altLang="zh-CN" dirty="0"/>
          </a:p>
          <a:p>
            <a:r>
              <a:rPr lang="en-US" altLang="zh-CN" dirty="0"/>
              <a:t>Interviewer: Why do you like him?</a:t>
            </a:r>
            <a:endParaRPr lang="en-US" altLang="zh-CN" dirty="0"/>
          </a:p>
          <a:p>
            <a:r>
              <a:rPr lang="en-US" altLang="zh-CN" dirty="0"/>
              <a:t>          Molly: Because he likes to do the same things as I do. He’s popular, too, and he’s </a:t>
            </a:r>
            <a:r>
              <a:rPr lang="en-US" altLang="zh-CN" dirty="0" smtClean="0"/>
              <a:t>good at sports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Interviewer: So, is he different from you </a:t>
            </a:r>
            <a:r>
              <a:rPr lang="en-US" altLang="zh-CN" dirty="0">
                <a:solidFill>
                  <a:srgbClr val="FF0000"/>
                </a:solidFill>
              </a:rPr>
              <a:t>in any way</a:t>
            </a:r>
            <a:r>
              <a:rPr lang="en-US" altLang="zh-CN" dirty="0"/>
              <a:t>?</a:t>
            </a:r>
            <a:endParaRPr lang="en-US" altLang="zh-CN" dirty="0"/>
          </a:p>
          <a:p>
            <a:r>
              <a:rPr lang="en-US" altLang="zh-CN" dirty="0"/>
              <a:t> Molly: </a:t>
            </a:r>
            <a:r>
              <a:rPr lang="en-US" altLang="zh-CN" dirty="0" smtClean="0"/>
              <a:t>          Well</a:t>
            </a:r>
            <a:r>
              <a:rPr lang="en-US" altLang="zh-CN" dirty="0"/>
              <a:t>, yes. I like to study. I study harder than Peter. He plays baseball better than me.</a:t>
            </a:r>
            <a:endParaRPr lang="en-US" altLang="zh-CN" dirty="0"/>
          </a:p>
          <a:p>
            <a:r>
              <a:rPr lang="en-US" altLang="zh-CN" dirty="0"/>
              <a:t>Interviewer: OK, </a:t>
            </a:r>
            <a:r>
              <a:rPr lang="en-US" altLang="zh-CN" dirty="0">
                <a:solidFill>
                  <a:srgbClr val="FF0000"/>
                </a:solidFill>
              </a:rPr>
              <a:t>I see</a:t>
            </a:r>
            <a:r>
              <a:rPr lang="en-US" altLang="zh-CN" dirty="0" smtClean="0"/>
              <a:t>…</a:t>
            </a:r>
            <a:endParaRPr lang="en-US" altLang="zh-CN" dirty="0"/>
          </a:p>
        </p:txBody>
      </p:sp>
      <p:pic>
        <p:nvPicPr>
          <p:cNvPr id="2" name="Section B 1d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326" y="480557"/>
            <a:ext cx="609600" cy="60325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2496185" y="476885"/>
            <a:ext cx="71151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Interview about best friend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479376" y="332656"/>
            <a:ext cx="11089232" cy="626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38375" indent="-22383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5133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6924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872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0511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5083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655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422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799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Molly: </a:t>
            </a:r>
            <a:r>
              <a:rPr lang="en-US" altLang="zh-CN" sz="2800" dirty="0" smtClean="0"/>
              <a:t>            Oh</a:t>
            </a:r>
            <a:r>
              <a:rPr lang="en-US" altLang="zh-CN" sz="2800" dirty="0"/>
              <a:t>, and he speaks more loudly than me. I’m </a:t>
            </a:r>
            <a:r>
              <a:rPr lang="en-US" altLang="zh-CN" sz="2800" dirty="0">
                <a:solidFill>
                  <a:srgbClr val="FF0000"/>
                </a:solidFill>
              </a:rPr>
              <a:t>a little</a:t>
            </a:r>
            <a:r>
              <a:rPr lang="en-US" altLang="zh-CN" sz="2800" dirty="0"/>
              <a:t> quieter. But </a:t>
            </a:r>
            <a:r>
              <a:rPr lang="en-US" altLang="zh-CN" sz="2800" dirty="0">
                <a:solidFill>
                  <a:srgbClr val="FF0000"/>
                </a:solidFill>
              </a:rPr>
              <a:t>I’d say we’re both pretty outgoing.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 smtClean="0"/>
              <a:t>Interviewer</a:t>
            </a:r>
            <a:r>
              <a:rPr lang="en-US" altLang="zh-CN" sz="3000" dirty="0"/>
              <a:t>: How about you, Mary? Who’s your best friend?</a:t>
            </a:r>
            <a:endParaRPr lang="en-US" altLang="zh-CN" sz="3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 smtClean="0"/>
              <a:t>          </a:t>
            </a:r>
            <a:r>
              <a:rPr lang="en-US" altLang="zh-CN" sz="3000" dirty="0"/>
              <a:t>Mary: My best friend is Lisa.</a:t>
            </a:r>
            <a:endParaRPr lang="en-US" altLang="zh-CN" sz="3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/>
              <a:t>Interviewer: What do you like about her?</a:t>
            </a:r>
            <a:endParaRPr lang="en-US" altLang="zh-CN" sz="3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/>
              <a:t>          Mary: Well, she’s a good </a:t>
            </a:r>
            <a:r>
              <a:rPr lang="en-US" altLang="zh-CN" sz="3000" dirty="0" smtClean="0"/>
              <a:t>listener, </a:t>
            </a:r>
            <a:r>
              <a:rPr lang="en-US" altLang="zh-CN" sz="3000" dirty="0"/>
              <a:t>and that</a:t>
            </a:r>
            <a:r>
              <a:rPr lang="en-US" altLang="zh-CN" sz="3000" dirty="0">
                <a:solidFill>
                  <a:srgbClr val="FF0000"/>
                </a:solidFill>
              </a:rPr>
              <a:t>’s </a:t>
            </a:r>
            <a:r>
              <a:rPr lang="en-US" altLang="zh-CN" sz="3000" dirty="0" smtClean="0">
                <a:solidFill>
                  <a:srgbClr val="FF0000"/>
                </a:solidFill>
              </a:rPr>
              <a:t>important </a:t>
            </a:r>
            <a:r>
              <a:rPr lang="en-US" altLang="zh-CN" sz="3000" dirty="0">
                <a:solidFill>
                  <a:srgbClr val="FF0000"/>
                </a:solidFill>
              </a:rPr>
              <a:t>to</a:t>
            </a:r>
            <a:r>
              <a:rPr lang="en-US" altLang="zh-CN" sz="3000" dirty="0"/>
              <a:t> me. </a:t>
            </a:r>
            <a:endParaRPr lang="en-US" altLang="zh-CN" sz="3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/>
              <a:t>Interviewer: Is she </a:t>
            </a:r>
            <a:r>
              <a:rPr lang="en-US" altLang="zh-CN" sz="3000" dirty="0">
                <a:solidFill>
                  <a:srgbClr val="FF0000"/>
                </a:solidFill>
              </a:rPr>
              <a:t>a lot</a:t>
            </a:r>
            <a:r>
              <a:rPr lang="en-US" altLang="zh-CN" sz="3000" dirty="0"/>
              <a:t> like you?</a:t>
            </a:r>
            <a:endParaRPr lang="en-US" altLang="zh-CN" sz="3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000" dirty="0"/>
              <a:t>           Mary: Some people say we look </a:t>
            </a:r>
            <a:r>
              <a:rPr lang="en-US" altLang="zh-CN" sz="3000" dirty="0" smtClean="0"/>
              <a:t>similar. </a:t>
            </a:r>
            <a:r>
              <a:rPr lang="en-US" altLang="zh-CN" sz="3000" dirty="0"/>
              <a:t>We’re both </a:t>
            </a:r>
            <a:r>
              <a:rPr lang="en-US" altLang="zh-CN" sz="3000" dirty="0" smtClean="0"/>
              <a:t>tall, </a:t>
            </a:r>
            <a:r>
              <a:rPr lang="en-US" altLang="zh-CN" sz="3000" dirty="0"/>
              <a:t>and we both have </a:t>
            </a:r>
            <a:r>
              <a:rPr lang="en-US" altLang="zh-CN" sz="3000" dirty="0" smtClean="0"/>
              <a:t>long, curly </a:t>
            </a:r>
            <a:r>
              <a:rPr lang="en-US" altLang="zh-CN" sz="3000" dirty="0"/>
              <a:t>hair. But Lisa is </a:t>
            </a:r>
            <a:r>
              <a:rPr lang="en-US" altLang="zh-CN" sz="3000" dirty="0" smtClean="0"/>
              <a:t>quieter </a:t>
            </a:r>
            <a:r>
              <a:rPr lang="en-US" altLang="zh-CN" sz="3000" dirty="0"/>
              <a:t>than me. </a:t>
            </a:r>
            <a:r>
              <a:rPr lang="en-US" altLang="zh-CN" sz="3000" dirty="0">
                <a:solidFill>
                  <a:srgbClr val="FF0000"/>
                </a:solidFill>
              </a:rPr>
              <a:t>I’m always talking.</a:t>
            </a:r>
            <a:r>
              <a:rPr lang="en-US" altLang="zh-CN" sz="3000" dirty="0"/>
              <a:t> She’s also </a:t>
            </a:r>
            <a:r>
              <a:rPr lang="en-US" altLang="zh-CN" sz="3000" dirty="0" smtClean="0"/>
              <a:t>smarter. </a:t>
            </a:r>
            <a:r>
              <a:rPr lang="en-US" altLang="zh-CN" sz="3000" dirty="0"/>
              <a:t>I’m </a:t>
            </a:r>
            <a:r>
              <a:rPr lang="en-US" altLang="zh-CN" sz="3000" dirty="0" smtClean="0"/>
              <a:t>more outgoing.</a:t>
            </a:r>
            <a:endParaRPr lang="en-US" altLang="zh-CN" sz="3000" dirty="0"/>
          </a:p>
        </p:txBody>
      </p:sp>
      <p:pic>
        <p:nvPicPr>
          <p:cNvPr id="2" name="Section B 1d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21" y="260847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47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1232942" y="980728"/>
            <a:ext cx="10298087" cy="17173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Write the comparative forms of the following adjectives. Then use them to write five sentences about you and your friends.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1075026" y="2623844"/>
            <a:ext cx="97220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popular ____________  </a:t>
            </a:r>
            <a:r>
              <a:rPr lang="en-US" altLang="zh-CN" sz="3200" dirty="0" smtClean="0"/>
              <a:t>      funny </a:t>
            </a:r>
            <a:r>
              <a:rPr lang="en-US" altLang="zh-CN" sz="3200" dirty="0"/>
              <a:t>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hard-working ___________________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quiet ________               </a:t>
            </a:r>
            <a:r>
              <a:rPr lang="en-US" altLang="zh-CN" sz="3200" dirty="0" smtClean="0"/>
              <a:t>      serious </a:t>
            </a:r>
            <a:r>
              <a:rPr lang="en-US" altLang="zh-CN" sz="3200" dirty="0"/>
              <a:t>_____________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friendly _________          </a:t>
            </a:r>
            <a:r>
              <a:rPr lang="en-US" altLang="zh-CN" sz="3200" dirty="0" smtClean="0"/>
              <a:t>    smart </a:t>
            </a:r>
            <a:r>
              <a:rPr lang="en-US" altLang="zh-CN" sz="3200" dirty="0"/>
              <a:t>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outgoing _____________ </a:t>
            </a:r>
            <a:r>
              <a:rPr lang="en-US" altLang="zh-CN" sz="3200" dirty="0" smtClean="0"/>
              <a:t>    shy </a:t>
            </a:r>
            <a:r>
              <a:rPr lang="en-US" altLang="zh-CN" sz="3200" dirty="0"/>
              <a:t>_______</a:t>
            </a:r>
            <a:endParaRPr lang="en-US" altLang="zh-CN" sz="3200" dirty="0"/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2670631" y="2633090"/>
            <a:ext cx="2618291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popular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7125091" y="2593723"/>
            <a:ext cx="1800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funnier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663151" y="3201187"/>
            <a:ext cx="4321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hard-working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2195872" y="3804677"/>
            <a:ext cx="1873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quieter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7233138" y="3854245"/>
            <a:ext cx="2879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more </a:t>
            </a:r>
            <a:r>
              <a:rPr lang="en-US" altLang="zh-CN" sz="3200" dirty="0" smtClean="0">
                <a:solidFill>
                  <a:srgbClr val="FF0000"/>
                </a:solidFill>
              </a:rPr>
              <a:t>serious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2618576" y="4452750"/>
            <a:ext cx="2089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friendlier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7196649" y="4410310"/>
            <a:ext cx="19446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smarter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2726525" y="4976264"/>
            <a:ext cx="2850899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outgoing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6692594" y="4989747"/>
            <a:ext cx="1512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shyer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49721"/>
            <a:ext cx="753566" cy="753566"/>
          </a:xfrm>
          <a:prstGeom prst="rect">
            <a:avLst/>
          </a:prstGeom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881561" y="5670832"/>
            <a:ext cx="9433048" cy="1222642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719455" indent="-719455">
              <a:lnSpc>
                <a:spcPct val="120000"/>
              </a:lnSpc>
            </a:pPr>
            <a:r>
              <a:rPr lang="en-US" altLang="zh-CN" sz="3200" dirty="0" smtClean="0"/>
              <a:t>e.g. My friend David is </a:t>
            </a:r>
            <a:r>
              <a:rPr lang="en-US" altLang="zh-CN" sz="3200" dirty="0" smtClean="0">
                <a:solidFill>
                  <a:srgbClr val="FF0000"/>
                </a:solidFill>
              </a:rPr>
              <a:t>more hard-working </a:t>
            </a:r>
            <a:r>
              <a:rPr lang="en-US" altLang="zh-CN" sz="3200" dirty="0" smtClean="0"/>
              <a:t>than me, but I am </a:t>
            </a:r>
            <a:r>
              <a:rPr lang="en-US" altLang="zh-CN" sz="3200" dirty="0" smtClean="0">
                <a:solidFill>
                  <a:srgbClr val="FF0000"/>
                </a:solidFill>
              </a:rPr>
              <a:t>funnier</a:t>
            </a:r>
            <a:r>
              <a:rPr lang="en-US" altLang="zh-CN" sz="3200" dirty="0" smtClean="0"/>
              <a:t> than him.</a:t>
            </a:r>
            <a:endParaRPr lang="en-US" altLang="zh-CN" sz="3200" dirty="0"/>
          </a:p>
        </p:txBody>
      </p:sp>
      <p:sp>
        <p:nvSpPr>
          <p:cNvPr id="4" name="圆角矩形标注 3"/>
          <p:cNvSpPr/>
          <p:nvPr/>
        </p:nvSpPr>
        <p:spPr>
          <a:xfrm>
            <a:off x="7933153" y="3118678"/>
            <a:ext cx="2216199" cy="736595"/>
          </a:xfrm>
          <a:prstGeom prst="wedgeRoundRectCallout">
            <a:avLst>
              <a:gd name="adj1" fmla="val -101335"/>
              <a:gd name="adj2" fmla="val 88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严肃的；稳重的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9558" y="0"/>
            <a:ext cx="34651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Exercise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3" grpId="0" bldLvl="0" animBg="1"/>
      <p:bldP spid="65544" grpId="0" bldLvl="0" animBg="1"/>
      <p:bldP spid="65545" grpId="0" bldLvl="0" animBg="1"/>
      <p:bldP spid="65546" grpId="0" bldLvl="0" animBg="1"/>
      <p:bldP spid="65547" grpId="0" bldLvl="0" animBg="1"/>
      <p:bldP spid="65548" grpId="0" bldLvl="0" animBg="1"/>
      <p:bldP spid="65549" grpId="0" bldLvl="0" animBg="1"/>
      <p:bldP spid="65550" grpId="0" bldLvl="0" animBg="1"/>
      <p:bldP spid="65551" grpId="0" bldLvl="0" animBg="1"/>
      <p:bldP spid="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55440" y="1125145"/>
            <a:ext cx="7217856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0100" indent="-8001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652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735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812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83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ln>
                  <a:noFill/>
                </a:ln>
                <a:effectLst/>
                <a:sym typeface="+mn-ea"/>
              </a:rPr>
              <a:t>They are </a:t>
            </a:r>
            <a:r>
              <a:rPr lang="en-US" altLang="zh-CN" dirty="0" smtClean="0">
                <a:ln>
                  <a:noFill/>
                </a:ln>
                <a:solidFill>
                  <a:srgbClr val="0066FF"/>
                </a:solidFill>
                <a:effectLst/>
                <a:sym typeface="+mn-ea"/>
              </a:rPr>
              <a:t>both</a:t>
            </a:r>
            <a:r>
              <a:rPr lang="en-US" altLang="zh-CN" dirty="0" smtClean="0">
                <a:ln>
                  <a:noFill/>
                </a:ln>
                <a:effectLst/>
                <a:sym typeface="+mn-ea"/>
              </a:rPr>
              <a:t> tall.</a:t>
            </a:r>
            <a:endParaRPr lang="en-US" altLang="zh-CN" dirty="0" smtClean="0">
              <a:ln>
                <a:noFill/>
              </a:ln>
              <a:effectLst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同义句：</a:t>
            </a:r>
            <a:r>
              <a:rPr lang="en-US" altLang="zh-CN" dirty="0">
                <a:solidFill>
                  <a:srgbClr val="FF0000"/>
                </a:solidFill>
              </a:rPr>
              <a:t>Both of them are tall.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            They both are tall.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-15697"/>
            <a:ext cx="5904656" cy="1186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98428" y="1748095"/>
            <a:ext cx="52572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 ...</a:t>
            </a:r>
            <a:r>
              <a:rPr lang="en-US" altLang="zh-CN" dirty="0"/>
              <a:t>has cool clothes.</a:t>
            </a:r>
            <a:endParaRPr lang="en-US" altLang="zh-CN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077460" y="2400935"/>
            <a:ext cx="38989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is good at</a:t>
            </a:r>
            <a:r>
              <a:rPr lang="en-US" altLang="zh-CN" dirty="0">
                <a:solidFill>
                  <a:schemeClr val="tx1"/>
                </a:solidFill>
              </a:rPr>
              <a:t> sports.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98428" y="4343975"/>
            <a:ext cx="5328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makes me laugh</a:t>
            </a:r>
            <a:r>
              <a:rPr lang="en-US" altLang="zh-CN" dirty="0">
                <a:solidFill>
                  <a:schemeClr val="tx1"/>
                </a:solidFill>
              </a:rPr>
              <a:t>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98120" y="2397125"/>
            <a:ext cx="42754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is talented in</a:t>
            </a:r>
            <a:r>
              <a:rPr lang="en-US" altLang="zh-CN" dirty="0">
                <a:solidFill>
                  <a:schemeClr val="tx1"/>
                </a:solidFill>
              </a:rPr>
              <a:t> music.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231" name="Text Box 5"/>
          <p:cNvSpPr txBox="1">
            <a:spLocks noChangeArrowheads="1"/>
          </p:cNvSpPr>
          <p:nvPr/>
        </p:nvSpPr>
        <p:spPr bwMode="auto">
          <a:xfrm>
            <a:off x="1343358" y="-13548"/>
            <a:ext cx="10368457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What kinds of things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are important for you in a friend?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198428" y="4998025"/>
            <a:ext cx="640980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...is a good </a:t>
            </a:r>
            <a:r>
              <a:rPr lang="en-US" altLang="zh-CN" u="sng" dirty="0">
                <a:solidFill>
                  <a:schemeClr val="tx1"/>
                </a:solidFill>
              </a:rPr>
              <a:t>listener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98428" y="3694686"/>
            <a:ext cx="62653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</a:t>
            </a:r>
            <a:r>
              <a:rPr lang="en-US" altLang="zh-CN" u="sng" dirty="0">
                <a:solidFill>
                  <a:schemeClr val="tx1"/>
                </a:solidFill>
              </a:rPr>
              <a:t>truly cares about</a:t>
            </a:r>
            <a:r>
              <a:rPr lang="en-US" altLang="zh-CN" dirty="0">
                <a:solidFill>
                  <a:schemeClr val="tx1"/>
                </a:solidFill>
              </a:rPr>
              <a:t> me.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98120" y="3044825"/>
            <a:ext cx="87769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...likes to do </a:t>
            </a:r>
            <a:r>
              <a:rPr lang="en-US" altLang="zh-CN" u="sng" dirty="0">
                <a:solidFill>
                  <a:schemeClr val="tx1"/>
                </a:solidFill>
              </a:rPr>
              <a:t>the same</a:t>
            </a:r>
            <a:r>
              <a:rPr lang="en-US" altLang="zh-CN" dirty="0">
                <a:solidFill>
                  <a:schemeClr val="tx1"/>
                </a:solidFill>
              </a:rPr>
              <a:t> things </a:t>
            </a:r>
            <a:r>
              <a:rPr lang="en-US" altLang="zh-CN" u="sng" dirty="0">
                <a:solidFill>
                  <a:schemeClr val="tx1"/>
                </a:solidFill>
              </a:rPr>
              <a:t>as</a:t>
            </a:r>
            <a:r>
              <a:rPr lang="en-US" altLang="zh-CN" dirty="0">
                <a:solidFill>
                  <a:schemeClr val="tx1"/>
                </a:solidFill>
              </a:rPr>
              <a:t> me/I do.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43660" y="46609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 think a good friend.../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For me,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9" y="44312"/>
            <a:ext cx="776391" cy="776391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10640" y="86360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The most important thing for me is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94130" y="1277620"/>
            <a:ext cx="1045845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It’s the most important for me that a  good friend...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32705" y="1731645"/>
            <a:ext cx="32962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 ...is </a:t>
            </a:r>
            <a:r>
              <a:rPr lang="en-US" altLang="zh-CN" u="sng" dirty="0" smtClean="0">
                <a:solidFill>
                  <a:srgbClr val="FF0000"/>
                </a:solidFill>
              </a:rPr>
              <a:t>good-looking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5900" y="5734050"/>
            <a:ext cx="44697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 ...is popular.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648700" y="1731645"/>
            <a:ext cx="12566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highlight>
                  <a:srgbClr val="FFFF00"/>
                </a:highlight>
              </a:rPr>
              <a:t> </a:t>
            </a:r>
            <a:r>
              <a:rPr lang="zh-CN" altLang="en-US" dirty="0" smtClean="0">
                <a:highlight>
                  <a:srgbClr val="FFFF00"/>
                </a:highlight>
              </a:rPr>
              <a:t>外貌</a:t>
            </a:r>
            <a:endParaRPr lang="zh-CN" altLang="en-US" dirty="0" smtClean="0">
              <a:highlight>
                <a:srgbClr val="FFFF00"/>
              </a:highlight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703945" y="2360930"/>
            <a:ext cx="23723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dirty="0" smtClean="0">
                <a:highlight>
                  <a:srgbClr val="FFFF00"/>
                </a:highlight>
              </a:rPr>
              <a:t>特长</a:t>
            </a:r>
            <a:r>
              <a:rPr lang="en-US" altLang="zh-CN" dirty="0" smtClean="0">
                <a:highlight>
                  <a:srgbClr val="FFFF00"/>
                </a:highlight>
              </a:rPr>
              <a:t>/</a:t>
            </a:r>
            <a:r>
              <a:rPr lang="zh-CN" altLang="en-US" dirty="0" smtClean="0">
                <a:highlight>
                  <a:srgbClr val="FFFF00"/>
                </a:highlight>
              </a:rPr>
              <a:t>兴趣</a:t>
            </a:r>
            <a:endParaRPr lang="zh-CN" altLang="en-US" dirty="0" smtClean="0">
              <a:highlight>
                <a:srgbClr val="FFFF00"/>
              </a:highlight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153785" y="3560445"/>
            <a:ext cx="5789295" cy="482600"/>
          </a:xfrm>
          <a:prstGeom prst="wedgeRoundRectCallout">
            <a:avLst>
              <a:gd name="adj1" fmla="val -9273"/>
              <a:gd name="adj2" fmla="val 5044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talented adj.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有才能的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有才干的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969760" y="4090035"/>
            <a:ext cx="3663315" cy="482600"/>
          </a:xfrm>
          <a:prstGeom prst="wedgeRoundRectCallout">
            <a:avLst>
              <a:gd name="adj1" fmla="val 49771"/>
              <a:gd name="adj2" fmla="val -132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truly adv.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真正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确实</a:t>
            </a:r>
            <a:endParaRPr lang="zh-CN" altLang="en-US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990715" y="5659755"/>
            <a:ext cx="5047615" cy="957580"/>
          </a:xfrm>
          <a:prstGeom prst="wedgeRoundRectCallout">
            <a:avLst>
              <a:gd name="adj1" fmla="val -49871"/>
              <a:gd name="adj2" fmla="val -272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laugh </a:t>
            </a:r>
            <a:endParaRPr lang="en-US" altLang="zh-CN" sz="3200" i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</a:t>
            </a:r>
            <a:r>
              <a:rPr 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（有笑声</a:t>
            </a:r>
            <a:r>
              <a:rPr lang="en-US" altLang="zh-CN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CN" sz="3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笑声</a:t>
            </a:r>
            <a:endParaRPr lang="zh-CN" altLang="en-US" sz="3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6943090" y="4649470"/>
            <a:ext cx="3977640" cy="957580"/>
          </a:xfrm>
          <a:prstGeom prst="wedgeRoundRectCallout">
            <a:avLst>
              <a:gd name="adj1" fmla="val -50665"/>
              <a:gd name="adj2" fmla="val 1905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v. </a:t>
            </a:r>
            <a:r>
              <a:rPr lang="zh-CN" alt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关心；在意</a:t>
            </a:r>
            <a:endParaRPr lang="en-US" altLang="zh-CN" sz="28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about</a:t>
            </a:r>
            <a:r>
              <a:rPr lang="zh-CN" alt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关心；在意</a:t>
            </a:r>
            <a:endParaRPr lang="zh-CN" altLang="en-US" sz="28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9231" grpId="0"/>
      <p:bldP spid="2" grpId="0"/>
      <p:bldP spid="7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48400" y="1453136"/>
            <a:ext cx="4059842" cy="363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talented in  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truly care about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good listener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good at (doing) </a:t>
            </a:r>
            <a:r>
              <a:rPr lang="en-US" altLang="zh-CN" sz="3200" u="sng" dirty="0" err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sth</a:t>
            </a: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endParaRPr lang="zh-CN" altLang="en-US" sz="3200" u="sng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make sb. do </a:t>
            </a:r>
            <a:r>
              <a:rPr lang="en-US" altLang="zh-CN" sz="3200" u="sng" dirty="0" err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sth</a:t>
            </a:r>
            <a:r>
              <a:rPr lang="en-US" altLang="zh-CN" sz="3200" u="sng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  <a:sym typeface="+mn-ea"/>
              </a:rPr>
              <a:t>the same as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966470" y="5661025"/>
            <a:ext cx="1096962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For me, a good friend likes to do</a:t>
            </a:r>
            <a:r>
              <a:rPr lang="en-US" altLang="zh-CN" dirty="0">
                <a:solidFill>
                  <a:srgbClr val="FF0000"/>
                </a:solidFill>
              </a:rPr>
              <a:t> the same </a:t>
            </a:r>
            <a:r>
              <a:rPr lang="en-US" altLang="zh-CN" dirty="0"/>
              <a:t>things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en-US" altLang="zh-CN" dirty="0"/>
              <a:t> me/I do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23695" y="1452880"/>
            <a:ext cx="8677910" cy="422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方面有才能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天赋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真正关心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在意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一个善于倾听的人</a:t>
            </a:r>
            <a:endParaRPr lang="en-US" altLang="zh-CN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擅长</a:t>
            </a:r>
            <a:r>
              <a:rPr lang="en-US" altLang="zh-CN" sz="32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做</a:t>
            </a:r>
            <a:r>
              <a:rPr lang="en-US" altLang="zh-CN" sz="32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某事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使某人做某事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相同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一致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对我来说，一个好朋友喜欢做和我一样的事。</a:t>
            </a:r>
            <a:endParaRPr lang="zh-CN" altLang="en-US" sz="32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99965" y="120015"/>
            <a:ext cx="30264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Review</a:t>
            </a:r>
            <a:endParaRPr lang="en-US" altLang="zh-CN" sz="72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980728"/>
            <a:ext cx="4875519" cy="11803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3552" y="2492896"/>
            <a:ext cx="7704856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Write about you and your best friend …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What do you like about him/her?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The same things between you.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The differences between you.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75" y="620688"/>
            <a:ext cx="4497257" cy="1008405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988840"/>
            <a:ext cx="259228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252289" y="747108"/>
            <a:ext cx="3366627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As the saying </a:t>
            </a:r>
            <a:r>
              <a:rPr lang="en-US" altLang="zh-CN" sz="3200" dirty="0" smtClean="0"/>
              <a:t>goes</a:t>
            </a:r>
            <a:endParaRPr lang="en-US" altLang="zh-CN" sz="3200" dirty="0"/>
          </a:p>
        </p:txBody>
      </p:sp>
      <p:sp>
        <p:nvSpPr>
          <p:cNvPr id="6" name="矩形 5"/>
          <p:cNvSpPr/>
          <p:nvPr/>
        </p:nvSpPr>
        <p:spPr>
          <a:xfrm>
            <a:off x="551384" y="1556792"/>
            <a:ext cx="9145016" cy="1217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A life without a friend is a life without a sun. </a:t>
            </a:r>
            <a:br>
              <a:rPr lang="en-US" altLang="zh-CN" sz="3200" dirty="0"/>
            </a:br>
            <a:r>
              <a:rPr lang="zh-CN" altLang="en-US" sz="3200" dirty="0"/>
              <a:t>人生没有朋友，犹如生活没有了太阳。 </a:t>
            </a:r>
            <a:endParaRPr lang="zh-CN" altLang="en-US" sz="3200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51384" y="2636912"/>
            <a:ext cx="8784976" cy="36379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cs typeface="Times New Roman" panose="02020603050405020304" pitchFamily="18" charset="0"/>
              </a:rPr>
              <a:t>A friend in need is a friend indeed.</a:t>
            </a:r>
            <a:endParaRPr lang="en-US" altLang="zh-CN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cs typeface="Times New Roman" panose="02020603050405020304" pitchFamily="18" charset="0"/>
              </a:rPr>
              <a:t>患难见真情。</a:t>
            </a:r>
            <a:endParaRPr lang="zh-CN" altLang="en-US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cs typeface="Times New Roman" panose="02020603050405020304" pitchFamily="18" charset="0"/>
              </a:rPr>
              <a:t>A faithful friend is hard to find.</a:t>
            </a:r>
            <a:endParaRPr lang="en-US" altLang="zh-CN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cs typeface="Times New Roman" panose="02020603050405020304" pitchFamily="18" charset="0"/>
              </a:rPr>
              <a:t>知音难觅。</a:t>
            </a:r>
            <a:endParaRPr lang="zh-CN" altLang="en-US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cs typeface="Times New Roman" panose="02020603050405020304" pitchFamily="18" charset="0"/>
              </a:rPr>
              <a:t>Be slow in choosing a friend; </a:t>
            </a:r>
            <a:r>
              <a:rPr lang="en-US" altLang="zh-CN" sz="3200" b="1" dirty="0" smtClean="0">
                <a:cs typeface="Times New Roman" panose="02020603050405020304" pitchFamily="18" charset="0"/>
              </a:rPr>
              <a:t>slower </a:t>
            </a:r>
            <a:r>
              <a:rPr lang="en-US" altLang="zh-CN" sz="3200" b="1" dirty="0">
                <a:cs typeface="Times New Roman" panose="02020603050405020304" pitchFamily="18" charset="0"/>
              </a:rPr>
              <a:t>in changing.</a:t>
            </a:r>
            <a:endParaRPr lang="en-US" altLang="zh-CN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3200" b="1" dirty="0">
                <a:cs typeface="Times New Roman" panose="02020603050405020304" pitchFamily="18" charset="0"/>
              </a:rPr>
              <a:t>选择朋友要慎重，改换朋友更要慎重。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207568" y="1748095"/>
            <a:ext cx="5257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______ a</a:t>
            </a:r>
            <a:r>
              <a:rPr lang="en-US" altLang="zh-CN" dirty="0"/>
              <a:t>. has cool clothes.</a:t>
            </a:r>
            <a:endParaRPr lang="en-US" altLang="zh-CN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207568" y="3692781"/>
            <a:ext cx="5473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d. is good at sports. </a:t>
            </a:r>
            <a:endParaRPr lang="en-US" altLang="zh-CN" dirty="0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07568" y="4989770"/>
            <a:ext cx="53287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f. makes me </a:t>
            </a:r>
            <a:r>
              <a:rPr lang="en-US" altLang="zh-CN" dirty="0">
                <a:solidFill>
                  <a:srgbClr val="9933FF"/>
                </a:solidFill>
              </a:rPr>
              <a:t>laugh</a:t>
            </a:r>
            <a:r>
              <a:rPr lang="en-US" altLang="zh-CN" dirty="0"/>
              <a:t>. </a:t>
            </a:r>
            <a:endParaRPr lang="en-US" altLang="zh-CN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207568" y="2397381"/>
            <a:ext cx="6049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b. is </a:t>
            </a:r>
            <a:r>
              <a:rPr lang="en-US" altLang="zh-CN" dirty="0">
                <a:solidFill>
                  <a:srgbClr val="9933FF"/>
                </a:solidFill>
              </a:rPr>
              <a:t>talented</a:t>
            </a:r>
            <a:r>
              <a:rPr lang="en-US" altLang="zh-CN" dirty="0"/>
              <a:t> in music. </a:t>
            </a:r>
            <a:endParaRPr lang="en-US" altLang="zh-CN" dirty="0"/>
          </a:p>
        </p:txBody>
      </p:sp>
      <p:sp>
        <p:nvSpPr>
          <p:cNvPr id="9231" name="Text Box 5"/>
          <p:cNvSpPr txBox="1">
            <a:spLocks noChangeArrowheads="1"/>
          </p:cNvSpPr>
          <p:nvPr/>
        </p:nvSpPr>
        <p:spPr bwMode="auto">
          <a:xfrm>
            <a:off x="1055068" y="476672"/>
            <a:ext cx="10368457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kinds of things are important in a friend? Rank the things below [1-7] (1 is the most important.)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207568" y="5643820"/>
            <a:ext cx="640980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g. is a good listener.</a:t>
            </a:r>
            <a:endParaRPr lang="en-US" altLang="zh-CN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2207568" y="4340481"/>
            <a:ext cx="62653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e. </a:t>
            </a:r>
            <a:r>
              <a:rPr lang="en-US" altLang="zh-CN" dirty="0">
                <a:solidFill>
                  <a:srgbClr val="9933FF"/>
                </a:solidFill>
              </a:rPr>
              <a:t>truly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9933FF"/>
                </a:solidFill>
              </a:rPr>
              <a:t>cares about </a:t>
            </a:r>
            <a:r>
              <a:rPr lang="en-US" altLang="zh-CN" dirty="0"/>
              <a:t>me.</a:t>
            </a:r>
            <a:endParaRPr lang="en-US" altLang="zh-CN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207568" y="3045081"/>
            <a:ext cx="79925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c. likes to do the same things as me.</a:t>
            </a:r>
            <a:endParaRPr lang="en-US" altLang="zh-CN" dirty="0"/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6880" y="2272416"/>
            <a:ext cx="1476375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A 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good 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friend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…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6456040" y="1818200"/>
            <a:ext cx="5112568" cy="482807"/>
          </a:xfrm>
          <a:prstGeom prst="wedgeRoundRectCallout">
            <a:avLst>
              <a:gd name="adj1" fmla="val -77201"/>
              <a:gd name="adj2" fmla="val 109143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有才能的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有才干的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79049" y="4966272"/>
            <a:ext cx="2880319" cy="482807"/>
          </a:xfrm>
          <a:prstGeom prst="wedgeRoundRectCallout">
            <a:avLst>
              <a:gd name="adj1" fmla="val 90831"/>
              <a:gd name="adj2" fmla="val -77922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真正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确实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9" y="564377"/>
            <a:ext cx="776391" cy="776391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>
          <a:xfrm>
            <a:off x="7032749" y="5280166"/>
            <a:ext cx="2375619" cy="957365"/>
          </a:xfrm>
          <a:prstGeom prst="wedgeRoundRectCallout">
            <a:avLst>
              <a:gd name="adj1" fmla="val -71116"/>
              <a:gd name="adj2" fmla="val -46405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笑；发笑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笑声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973231" y="4208083"/>
            <a:ext cx="4032448" cy="957365"/>
          </a:xfrm>
          <a:prstGeom prst="wedgeRoundRectCallout">
            <a:avLst>
              <a:gd name="adj1" fmla="val -109599"/>
              <a:gd name="adj2" fmla="val 16464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在意，担忧；关心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about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关心；在意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3" grpId="0"/>
      <p:bldP spid="21" grpId="0"/>
      <p:bldP spid="22" grpId="0"/>
      <p:bldP spid="20" grpId="0"/>
      <p:bldP spid="2" grpId="0"/>
      <p:bldP spid="3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24744"/>
            <a:ext cx="10729192" cy="422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/>
              <a:t>2. </a:t>
            </a:r>
            <a:r>
              <a:rPr lang="en-US" altLang="zh-CN" sz="3200" dirty="0" smtClean="0">
                <a:sym typeface="+mn-ea"/>
              </a:rPr>
              <a:t>A good friend </a:t>
            </a:r>
            <a:r>
              <a:rPr lang="en-US" altLang="zh-CN" sz="3200" dirty="0" smtClean="0">
                <a:solidFill>
                  <a:srgbClr val="0000FF"/>
                </a:solidFill>
              </a:rPr>
              <a:t>truly cares about</a:t>
            </a:r>
            <a:r>
              <a:rPr lang="en-US" altLang="zh-CN" sz="3200" dirty="0" smtClean="0"/>
              <a:t> me. </a:t>
            </a:r>
            <a:r>
              <a:rPr lang="zh-CN" altLang="en-US" sz="3200" dirty="0" smtClean="0"/>
              <a:t>确实关心我。</a:t>
            </a:r>
            <a:endParaRPr lang="en-US" altLang="zh-CN" sz="3200" dirty="0" smtClean="0"/>
          </a:p>
          <a:p>
            <a:pPr indent="35877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truly 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adv.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真正；确实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358775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FF0000"/>
                </a:solidFill>
              </a:rPr>
              <a:t>常位于</a:t>
            </a:r>
            <a:r>
              <a:rPr lang="en-US" altLang="zh-CN" sz="3200" dirty="0" smtClean="0">
                <a:solidFill>
                  <a:srgbClr val="FF0000"/>
                </a:solidFill>
              </a:rPr>
              <a:t>be</a:t>
            </a:r>
            <a:r>
              <a:rPr lang="zh-CN" altLang="en-US" sz="3200" dirty="0" smtClean="0">
                <a:solidFill>
                  <a:srgbClr val="FF0000"/>
                </a:solidFill>
              </a:rPr>
              <a:t>、情态动词或助动词之后，实义动词之前。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358775">
              <a:lnSpc>
                <a:spcPct val="120000"/>
              </a:lnSpc>
            </a:pPr>
            <a:r>
              <a:rPr lang="en-US" altLang="zh-CN" sz="3200" dirty="0" smtClean="0"/>
              <a:t>e.g. She is </a:t>
            </a:r>
            <a:r>
              <a:rPr lang="en-US" altLang="zh-CN" sz="3200" dirty="0" smtClean="0">
                <a:solidFill>
                  <a:srgbClr val="FF0000"/>
                </a:solidFill>
              </a:rPr>
              <a:t>truly</a:t>
            </a:r>
            <a:r>
              <a:rPr lang="en-US" altLang="zh-CN" sz="3200" dirty="0" smtClean="0"/>
              <a:t> talented in sports.</a:t>
            </a:r>
            <a:endParaRPr lang="en-US" altLang="zh-CN" sz="3200" dirty="0" smtClean="0"/>
          </a:p>
          <a:p>
            <a:pPr marL="358775" indent="625475">
              <a:lnSpc>
                <a:spcPct val="120000"/>
              </a:lnSpc>
            </a:pPr>
            <a:r>
              <a:rPr lang="zh-CN" altLang="en-US" sz="3200" dirty="0" smtClean="0"/>
              <a:t>她确实有运动天赋。</a:t>
            </a:r>
            <a:endParaRPr lang="en-US" altLang="zh-CN" sz="3200" dirty="0" smtClean="0"/>
          </a:p>
          <a:p>
            <a:pPr marL="358775" indent="625475">
              <a:lnSpc>
                <a:spcPct val="120000"/>
              </a:lnSpc>
            </a:pPr>
            <a:r>
              <a:rPr lang="en-US" altLang="zh-CN" sz="3200" dirty="0" smtClean="0"/>
              <a:t>Jack </a:t>
            </a:r>
            <a:r>
              <a:rPr lang="en-US" altLang="zh-CN" sz="3200" dirty="0" smtClean="0">
                <a:solidFill>
                  <a:srgbClr val="FF0000"/>
                </a:solidFill>
              </a:rPr>
              <a:t>truly</a:t>
            </a:r>
            <a:r>
              <a:rPr lang="en-US" altLang="zh-CN" sz="3200" dirty="0" smtClean="0"/>
              <a:t> studies hard.</a:t>
            </a:r>
            <a:endParaRPr lang="en-US" altLang="zh-CN" sz="3200" dirty="0" smtClean="0"/>
          </a:p>
          <a:p>
            <a:pPr marL="358775" indent="625475">
              <a:lnSpc>
                <a:spcPct val="120000"/>
              </a:lnSpc>
            </a:pPr>
            <a:r>
              <a:rPr lang="zh-CN" altLang="en-US" sz="3200" dirty="0" smtClean="0"/>
              <a:t>杰克学习确实努力。</a:t>
            </a:r>
            <a:endParaRPr lang="zh-CN" altLang="en-US" sz="32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6"/>
          <p:cNvSpPr txBox="1">
            <a:spLocks noChangeArrowheads="1"/>
          </p:cNvSpPr>
          <p:nvPr/>
        </p:nvSpPr>
        <p:spPr bwMode="auto">
          <a:xfrm>
            <a:off x="1235460" y="2204864"/>
            <a:ext cx="972108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1780" indent="-2717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2113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9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9910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877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449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7021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593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165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To talk about what kinds of things you think are important in a friend 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/>
              <a:t>To listen for specific information about Molly’s and Mary’s best friend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dirty="0" smtClean="0"/>
              <a:t>To talk about Molly and Mary and their best friends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30" y="1124744"/>
            <a:ext cx="7185140" cy="122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991544" y="3441405"/>
            <a:ext cx="9043885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Yes. I’m more outgoing than I was two years ago.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559620" y="2874976"/>
            <a:ext cx="7488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1. Are you more outgoing now? </a:t>
            </a:r>
            <a:endParaRPr lang="en-US" altLang="zh-CN" dirty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563196" y="4195819"/>
            <a:ext cx="6156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2. Are you friendlier?</a:t>
            </a:r>
            <a:endParaRPr lang="en-US" altLang="zh-CN" dirty="0"/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1563195" y="4922894"/>
            <a:ext cx="6697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3. Do you study harder? </a:t>
            </a:r>
            <a:endParaRPr lang="en-US" altLang="zh-CN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75520" y="2155839"/>
            <a:ext cx="5761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与两年前的自己进行比较。</a:t>
            </a:r>
            <a:endParaRPr lang="en-US" altLang="zh-CN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843230"/>
            <a:ext cx="5250435" cy="1312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8" grpId="0"/>
      <p:bldP spid="51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639045" y="1989932"/>
            <a:ext cx="8208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1. Who is funnier, your mom or your dad?</a:t>
            </a:r>
            <a:endParaRPr lang="en-US" altLang="zh-CN" dirty="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675557" y="5085557"/>
            <a:ext cx="4787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5. Who drives better? </a:t>
            </a:r>
            <a:endParaRPr lang="en-US" altLang="zh-CN" dirty="0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639046" y="2782094"/>
            <a:ext cx="5761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2. Who works harder?</a:t>
            </a:r>
            <a:endParaRPr lang="en-US" altLang="zh-CN" dirty="0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639046" y="3574257"/>
            <a:ext cx="46434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3. Who sings better?</a:t>
            </a:r>
            <a:endParaRPr lang="en-US" altLang="zh-CN" dirty="0"/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2639045" y="4366419"/>
            <a:ext cx="586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4. Who is more outgoing?</a:t>
            </a:r>
            <a:endParaRPr lang="en-US" altLang="zh-CN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567608" y="1124744"/>
            <a:ext cx="5795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FF"/>
                </a:solidFill>
                <a:latin typeface="Arial" panose="020B0604020202020204" pitchFamily="34" charset="0"/>
              </a:rPr>
              <a:t>Talk about your parents. </a:t>
            </a:r>
            <a:endParaRPr lang="en-US" altLang="zh-CN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40069" y="1927976"/>
            <a:ext cx="10585176" cy="367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What do you think a good friend should be like?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A </a:t>
            </a:r>
            <a:r>
              <a:rPr lang="en-US" altLang="zh-CN" dirty="0"/>
              <a:t>good friend should be </a:t>
            </a:r>
            <a:r>
              <a:rPr lang="en-US" altLang="zh-CN" dirty="0" smtClean="0"/>
              <a:t>outgoing.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 good friend can help </a:t>
            </a:r>
            <a:r>
              <a:rPr lang="en-US" altLang="zh-CN" dirty="0" smtClean="0"/>
              <a:t>me.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A good friend must be fun.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A good friend can always understand me.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 good </a:t>
            </a:r>
            <a:r>
              <a:rPr lang="en-US" altLang="zh-CN" dirty="0" smtClean="0"/>
              <a:t>friend …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764704"/>
            <a:ext cx="4248472" cy="1163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61" y="3152112"/>
            <a:ext cx="2997884" cy="2448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AutoShape 2"/>
          <p:cNvSpPr>
            <a:spLocks noChangeArrowheads="1"/>
          </p:cNvSpPr>
          <p:nvPr/>
        </p:nvSpPr>
        <p:spPr bwMode="auto">
          <a:xfrm rot="206384">
            <a:off x="2927351" y="836613"/>
            <a:ext cx="6283325" cy="5205412"/>
          </a:xfrm>
          <a:prstGeom prst="irregularSeal2">
            <a:avLst/>
          </a:prstGeom>
          <a:solidFill>
            <a:srgbClr val="00B0F0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>
              <a:cs typeface="Times New Roman" panose="02020603050405020304" pitchFamily="18" charset="0"/>
            </a:endParaRPr>
          </a:p>
        </p:txBody>
      </p:sp>
      <p:sp>
        <p:nvSpPr>
          <p:cNvPr id="389124" name="Oval 4"/>
          <p:cNvSpPr>
            <a:spLocks noChangeArrowheads="1"/>
          </p:cNvSpPr>
          <p:nvPr/>
        </p:nvSpPr>
        <p:spPr bwMode="auto">
          <a:xfrm>
            <a:off x="1981200" y="2819400"/>
            <a:ext cx="1828800" cy="100965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FF"/>
                </a:solidFill>
                <a:cs typeface="Times New Roman" panose="02020603050405020304" pitchFamily="18" charset="0"/>
              </a:rPr>
              <a:t>honest</a:t>
            </a:r>
            <a:endParaRPr lang="en-US" altLang="zh-CN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89125" name="Oval 5"/>
          <p:cNvSpPr>
            <a:spLocks noChangeArrowheads="1"/>
          </p:cNvSpPr>
          <p:nvPr/>
        </p:nvSpPr>
        <p:spPr bwMode="auto">
          <a:xfrm>
            <a:off x="1524000" y="4508500"/>
            <a:ext cx="2305050" cy="79375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FF"/>
                </a:solidFill>
                <a:cs typeface="Times New Roman" panose="02020603050405020304" pitchFamily="18" charset="0"/>
              </a:rPr>
              <a:t>helpful</a:t>
            </a:r>
            <a:endParaRPr lang="en-US" altLang="zh-CN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89126" name="Oval 6"/>
          <p:cNvSpPr>
            <a:spLocks noChangeArrowheads="1"/>
          </p:cNvSpPr>
          <p:nvPr/>
        </p:nvSpPr>
        <p:spPr bwMode="auto">
          <a:xfrm>
            <a:off x="8040689" y="1557339"/>
            <a:ext cx="2232025" cy="1081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FF"/>
                </a:solidFill>
                <a:cs typeface="Times New Roman" panose="02020603050405020304" pitchFamily="18" charset="0"/>
              </a:rPr>
              <a:t>friendly</a:t>
            </a:r>
            <a:endParaRPr lang="en-US" altLang="zh-CN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89127" name="Oval 7"/>
          <p:cNvSpPr>
            <a:spLocks noChangeArrowheads="1"/>
          </p:cNvSpPr>
          <p:nvPr/>
        </p:nvSpPr>
        <p:spPr bwMode="auto">
          <a:xfrm>
            <a:off x="3000375" y="260351"/>
            <a:ext cx="6985000" cy="9255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>
              <a:solidFill>
                <a:srgbClr val="FF0000"/>
              </a:solidFill>
            </a:endParaRPr>
          </a:p>
        </p:txBody>
      </p:sp>
      <p:sp>
        <p:nvSpPr>
          <p:cNvPr id="389128" name="Oval 8"/>
          <p:cNvSpPr>
            <a:spLocks noChangeArrowheads="1"/>
          </p:cNvSpPr>
          <p:nvPr/>
        </p:nvSpPr>
        <p:spPr bwMode="auto">
          <a:xfrm>
            <a:off x="6096000" y="5157789"/>
            <a:ext cx="3168650" cy="1081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care about me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89130" name="Oval 10"/>
          <p:cNvSpPr>
            <a:spLocks noChangeArrowheads="1"/>
          </p:cNvSpPr>
          <p:nvPr/>
        </p:nvSpPr>
        <p:spPr bwMode="auto">
          <a:xfrm>
            <a:off x="1752600" y="1412876"/>
            <a:ext cx="2362200" cy="9366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FF"/>
                </a:solidFill>
                <a:cs typeface="Times New Roman" panose="02020603050405020304" pitchFamily="18" charset="0"/>
              </a:rPr>
              <a:t>humorous</a:t>
            </a:r>
            <a:endParaRPr lang="en-US" altLang="zh-CN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89131" name="Oval 11"/>
          <p:cNvSpPr>
            <a:spLocks noChangeArrowheads="1"/>
          </p:cNvSpPr>
          <p:nvPr/>
        </p:nvSpPr>
        <p:spPr bwMode="auto">
          <a:xfrm>
            <a:off x="1959050" y="5785655"/>
            <a:ext cx="4008288" cy="82230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3300"/>
                </a:solidFill>
              </a:rPr>
              <a:t>make me laugh</a:t>
            </a:r>
            <a:endParaRPr lang="en-US" altLang="zh-CN">
              <a:solidFill>
                <a:srgbClr val="FF3300"/>
              </a:solidFill>
            </a:endParaRPr>
          </a:p>
        </p:txBody>
      </p:sp>
      <p:sp>
        <p:nvSpPr>
          <p:cNvPr id="389132" name="Oval 12"/>
          <p:cNvSpPr>
            <a:spLocks noChangeArrowheads="1"/>
          </p:cNvSpPr>
          <p:nvPr/>
        </p:nvSpPr>
        <p:spPr bwMode="auto">
          <a:xfrm>
            <a:off x="7835900" y="4148139"/>
            <a:ext cx="2724150" cy="108108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a good listener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89133" name="Oval 13"/>
          <p:cNvSpPr>
            <a:spLocks noChangeArrowheads="1"/>
          </p:cNvSpPr>
          <p:nvPr/>
        </p:nvSpPr>
        <p:spPr bwMode="auto">
          <a:xfrm>
            <a:off x="8435976" y="2924175"/>
            <a:ext cx="2232025" cy="1081088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DEACF"/>
              </a:gs>
            </a:gsLst>
            <a:path path="shape">
              <a:fillToRect l="50000" t="50000" r="50000" b="50000"/>
            </a:path>
          </a:gradFill>
          <a:ln w="57150">
            <a:solidFill>
              <a:srgbClr val="FF9933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FF"/>
                </a:solidFill>
                <a:cs typeface="Times New Roman" panose="02020603050405020304" pitchFamily="18" charset="0"/>
              </a:rPr>
              <a:t>kind</a:t>
            </a:r>
            <a:endParaRPr lang="en-US" altLang="zh-CN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04460" name="Text Box 12"/>
          <p:cNvSpPr txBox="1">
            <a:spLocks noChangeArrowheads="1"/>
          </p:cNvSpPr>
          <p:nvPr/>
        </p:nvSpPr>
        <p:spPr bwMode="auto">
          <a:xfrm rot="-1262250">
            <a:off x="4367213" y="2852739"/>
            <a:ext cx="29273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7200">
                <a:solidFill>
                  <a:schemeClr val="bg1"/>
                </a:solidFill>
              </a:rPr>
              <a:t>friends</a:t>
            </a:r>
            <a:endParaRPr lang="en-US" altLang="zh-CN" sz="7200">
              <a:solidFill>
                <a:schemeClr val="bg1"/>
              </a:solidFill>
            </a:endParaRPr>
          </a:p>
        </p:txBody>
      </p:sp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3216275" y="403226"/>
            <a:ext cx="58721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likes to do the same things as me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89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4" grpId="0" bldLvl="0" animBg="1"/>
      <p:bldP spid="389125" grpId="0" bldLvl="0" animBg="1"/>
      <p:bldP spid="389126" grpId="0" bldLvl="0" animBg="1"/>
      <p:bldP spid="389127" grpId="0" bldLvl="0" animBg="1"/>
      <p:bldP spid="389128" grpId="0" bldLvl="0" animBg="1"/>
      <p:bldP spid="389130" grpId="0" bldLvl="0" animBg="1"/>
      <p:bldP spid="389131" grpId="0" bldLvl="0" animBg="1"/>
      <p:bldP spid="389132" grpId="0" bldLvl="0" animBg="1"/>
      <p:bldP spid="389133" grpId="0" bldLvl="0" animBg="1"/>
      <p:bldP spid="10446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20476">
            <a:off x="3153185" y="761209"/>
            <a:ext cx="8090817" cy="563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 rot="21234678">
            <a:off x="3238807" y="1848139"/>
            <a:ext cx="6837820" cy="12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friend should be like?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 rot="21227792">
            <a:off x="3449993" y="3070322"/>
            <a:ext cx="6822071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①A good friend should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 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51358"/>
            <a:ext cx="3143672" cy="84474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"/>
          <p:cNvGraphicFramePr>
            <a:graphicFrameLocks noGrp="1"/>
          </p:cNvGraphicFramePr>
          <p:nvPr/>
        </p:nvGraphicFramePr>
        <p:xfrm>
          <a:off x="3431704" y="188640"/>
          <a:ext cx="6408712" cy="6524424"/>
        </p:xfrm>
        <a:graphic>
          <a:graphicData uri="http://schemas.openxmlformats.org/drawingml/2006/table">
            <a:tbl>
              <a:tblPr/>
              <a:tblGrid>
                <a:gridCol w="6408712"/>
              </a:tblGrid>
              <a:tr h="6019800">
                <a:tc>
                  <a:txBody>
                    <a:bodyPr/>
                    <a:lstStyle/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good friend…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 good at</a:t>
                      </a: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sports.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 good at school work.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 popular at school.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likes to do the same things as me.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has cool clothes and hair style.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makes me laugh</a:t>
                      </a: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 </a:t>
                      </a: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more outgoing than</a:t>
                      </a: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me.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has good grades.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likes telling jokes.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86995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keeps secrets</a:t>
                      </a: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  …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047" marR="87047" marT="43524" marB="435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Oval 11"/>
          <p:cNvSpPr>
            <a:spLocks noChangeArrowheads="1"/>
          </p:cNvSpPr>
          <p:nvPr/>
        </p:nvSpPr>
        <p:spPr bwMode="auto">
          <a:xfrm>
            <a:off x="767408" y="2348880"/>
            <a:ext cx="2305050" cy="1260475"/>
          </a:xfrm>
          <a:prstGeom prst="ellipse">
            <a:avLst/>
          </a:prstGeom>
          <a:solidFill>
            <a:srgbClr val="00FF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18515" tIns="59258" rIns="118515" bIns="59258" anchor="ctr"/>
          <a:lstStyle>
            <a:lvl1pPr defTabSz="9131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view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09805" y="2204864"/>
            <a:ext cx="11215564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When you fight with others, he helps you to fight.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When you are tired, he does homework for you.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When you meet a thief, he runs away quickly. 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When you are thirsty, he gives you a cup of tea.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When you don’t know the answers in the exam, he gives </a:t>
            </a:r>
            <a:endParaRPr kumimoji="1" lang="en-US" altLang="zh-CN" sz="3200" b="1" dirty="0" smtClean="0">
              <a:latin typeface="Times New Roman" panose="02020603050405020304" pitchFamily="18" charset="0"/>
            </a:endParaRPr>
          </a:p>
          <a:p>
            <a:pPr marL="450850" indent="0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3200" b="1" dirty="0" smtClean="0">
                <a:latin typeface="Times New Roman" panose="02020603050405020304" pitchFamily="18" charset="0"/>
              </a:rPr>
              <a:t>you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the answers to copy.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5" descr="No!!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8017" y="2269499"/>
            <a:ext cx="652330" cy="5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4C70BBA977B88F3DF7393CB7443DAF2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982" y="3929641"/>
            <a:ext cx="706365" cy="7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CHBJY\Desktop\友谊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688288" y="658933"/>
            <a:ext cx="2848356" cy="141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143672" y="1320601"/>
            <a:ext cx="4519186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Is he a good friend?</a:t>
            </a:r>
            <a:endParaRPr lang="en-US" altLang="zh-CN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5" descr="No!!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8017" y="2825659"/>
            <a:ext cx="652330" cy="5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No!!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8017" y="3391175"/>
            <a:ext cx="652330" cy="5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No!!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8017" y="5198017"/>
            <a:ext cx="652330" cy="5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712195" y="1341414"/>
            <a:ext cx="8229600" cy="4895899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 think 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For me, 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In my eyes, 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 guess…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It’s important for me that …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For me, it is not very important 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 don’t / can’t agree that a good friend …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For me, a good friend …</a:t>
            </a:r>
            <a:endParaRPr lang="en-US" altLang="zh-CN" b="1" dirty="0" smtClean="0">
              <a:latin typeface="Times New Roman" panose="02020603050405020304" pitchFamily="18" charset="0"/>
            </a:endParaRPr>
          </a:p>
        </p:txBody>
      </p:sp>
      <p:sp>
        <p:nvSpPr>
          <p:cNvPr id="98308" name="Text Box 5"/>
          <p:cNvSpPr txBox="1">
            <a:spLocks noChangeArrowheads="1"/>
          </p:cNvSpPr>
          <p:nvPr/>
        </p:nvSpPr>
        <p:spPr bwMode="auto">
          <a:xfrm>
            <a:off x="2641698" y="641256"/>
            <a:ext cx="7056438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Important patterns: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74" y="772760"/>
            <a:ext cx="1092792" cy="10978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53714"/>
            <a:ext cx="3171825" cy="1800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996952"/>
            <a:ext cx="3057525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991544" y="1700808"/>
            <a:ext cx="7992888" cy="2592288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Who is your best friend?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Why do you like him/her?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Is she/he different from you in any way?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What do you like about him/her?</a:t>
            </a:r>
            <a:endParaRPr lang="en-US" altLang="zh-CN" b="1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567065"/>
            <a:ext cx="4111858" cy="11049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437112"/>
            <a:ext cx="5262234" cy="1863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9616" y="1484784"/>
            <a:ext cx="6984776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care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v</a:t>
            </a:r>
            <a:r>
              <a:rPr lang="en-US" altLang="zh-CN" sz="3200" dirty="0" smtClean="0">
                <a:solidFill>
                  <a:srgbClr val="FF0000"/>
                </a:solidFill>
              </a:rPr>
              <a:t>. </a:t>
            </a:r>
            <a:r>
              <a:rPr lang="zh-CN" altLang="en-US" sz="3200" dirty="0" smtClean="0">
                <a:solidFill>
                  <a:srgbClr val="FF0000"/>
                </a:solidFill>
              </a:rPr>
              <a:t>在意；担忧；关心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care about </a:t>
            </a:r>
            <a:r>
              <a:rPr lang="zh-CN" altLang="en-US" sz="3200" dirty="0" smtClean="0">
                <a:solidFill>
                  <a:srgbClr val="FF0000"/>
                </a:solidFill>
              </a:rPr>
              <a:t>关心；在意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e.g. She felt that nobody </a:t>
            </a:r>
            <a:r>
              <a:rPr lang="en-US" altLang="zh-CN" sz="3200" dirty="0" smtClean="0">
                <a:solidFill>
                  <a:srgbClr val="FF0000"/>
                </a:solidFill>
              </a:rPr>
              <a:t>cared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zh-CN" altLang="en-US" sz="3200" dirty="0" smtClean="0"/>
              <a:t>她觉得没有人在意。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en-US" altLang="zh-CN" sz="3200" dirty="0" smtClean="0"/>
              <a:t>Your mother truly </a:t>
            </a:r>
            <a:r>
              <a:rPr lang="en-US" altLang="zh-CN" sz="3200" dirty="0" smtClean="0">
                <a:solidFill>
                  <a:srgbClr val="FF0000"/>
                </a:solidFill>
              </a:rPr>
              <a:t>cares about </a:t>
            </a:r>
            <a:r>
              <a:rPr lang="en-US" altLang="zh-CN" sz="3200" dirty="0" smtClean="0"/>
              <a:t>you.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zh-CN" altLang="en-US" sz="3200" dirty="0" smtClean="0"/>
              <a:t>你妈妈确实关心你。</a:t>
            </a:r>
            <a:endParaRPr lang="zh-CN" alt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10" name="Group 46"/>
          <p:cNvGraphicFramePr>
            <a:graphicFrameLocks noGrp="1"/>
          </p:cNvGraphicFramePr>
          <p:nvPr/>
        </p:nvGraphicFramePr>
        <p:xfrm>
          <a:off x="263347" y="4004645"/>
          <a:ext cx="11689715" cy="2560320"/>
        </p:xfrm>
        <a:graphic>
          <a:graphicData uri="http://schemas.openxmlformats.org/drawingml/2006/table">
            <a:tbl>
              <a:tblPr/>
              <a:tblGrid>
                <a:gridCol w="1504315"/>
                <a:gridCol w="3344374"/>
                <a:gridCol w="3384376"/>
                <a:gridCol w="3456383"/>
              </a:tblGrid>
              <a:tr h="751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about</a:t>
                      </a: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their best friends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 same as</a:t>
                      </a: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their best friends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Different from </a:t>
                      </a: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their best friends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751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Peter likes to do the same things.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 studies harder.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097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</a:t>
                      </a:r>
                      <a:endParaRPr kumimoji="0" lang="zh-CN" altLang="en-US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They are both tall.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Lisa is quieter.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282" name="Text Box 5"/>
          <p:cNvSpPr txBox="1">
            <a:spLocks noChangeArrowheads="1"/>
          </p:cNvSpPr>
          <p:nvPr/>
        </p:nvSpPr>
        <p:spPr bwMode="auto">
          <a:xfrm>
            <a:off x="1267656" y="684519"/>
            <a:ext cx="10280537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Listen. What do Molly and Mary like about their best friends? Fill in the first column of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88443"/>
            <a:ext cx="3128216" cy="8405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3" y="856928"/>
            <a:ext cx="736687" cy="736687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335984" y="1762246"/>
            <a:ext cx="9479896" cy="6586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观察题目及表格，利用问题了解对话的人物关系。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258056" y="2243181"/>
            <a:ext cx="10145520" cy="181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How are Molly and Mary the same as and different from their best friends? Complete the rest of the chart in 1c.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8" y="2747411"/>
            <a:ext cx="727688" cy="7276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10" name="Group 46"/>
          <p:cNvGraphicFramePr>
            <a:graphicFrameLocks noGrp="1"/>
          </p:cNvGraphicFramePr>
          <p:nvPr/>
        </p:nvGraphicFramePr>
        <p:xfrm>
          <a:off x="477835" y="764704"/>
          <a:ext cx="11234788" cy="2560320"/>
        </p:xfrm>
        <a:graphic>
          <a:graphicData uri="http://schemas.openxmlformats.org/drawingml/2006/table">
            <a:tbl>
              <a:tblPr/>
              <a:tblGrid>
                <a:gridCol w="1369693"/>
                <a:gridCol w="3024336"/>
                <a:gridCol w="3384376"/>
                <a:gridCol w="3456383"/>
              </a:tblGrid>
              <a:tr h="9077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about their best friends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The same as their best friends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Different from their best friends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6240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Peter likes to do the same things.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Molly studies harder.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404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</a:t>
                      </a:r>
                      <a:endParaRPr kumimoji="0" lang="zh-CN" altLang="en-US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They are both tall.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Lisa is quieter.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69048" y="3429000"/>
            <a:ext cx="11343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lnSpc>
                <a:spcPct val="120000"/>
              </a:lnSpc>
            </a:pPr>
            <a:r>
              <a:rPr lang="en-US" altLang="zh-CN" sz="3200" dirty="0" smtClean="0"/>
              <a:t>1. How many people are having the conversation? Who are they?</a:t>
            </a:r>
            <a:endParaRPr lang="en-US" altLang="zh-CN" sz="3200" dirty="0" smtClean="0"/>
          </a:p>
          <a:p>
            <a:pPr marL="358775" indent="-358775">
              <a:lnSpc>
                <a:spcPct val="120000"/>
              </a:lnSpc>
            </a:pPr>
            <a:r>
              <a:rPr lang="en-US" altLang="zh-CN" sz="3200" dirty="0" smtClean="0"/>
              <a:t>2. Who’s Peter?</a:t>
            </a:r>
            <a:endParaRPr lang="en-US" altLang="zh-CN" sz="3200" dirty="0"/>
          </a:p>
          <a:p>
            <a:pPr marL="358775" indent="-358775">
              <a:lnSpc>
                <a:spcPct val="120000"/>
              </a:lnSpc>
            </a:pPr>
            <a:r>
              <a:rPr lang="en-US" altLang="zh-CN" sz="3200" dirty="0" smtClean="0"/>
              <a:t>3. What’s the name of Mary’s best friend?</a:t>
            </a:r>
            <a:endParaRPr lang="en-US" altLang="zh-CN" sz="3200" dirty="0"/>
          </a:p>
          <a:p>
            <a:pPr marL="358775" indent="-358775">
              <a:lnSpc>
                <a:spcPct val="120000"/>
              </a:lnSpc>
            </a:pPr>
            <a:r>
              <a:rPr lang="en-US" altLang="zh-CN" sz="3200" dirty="0" smtClean="0"/>
              <a:t>4. Of the four names here, how many girls and how many boys are there? Why do you think so?</a:t>
            </a:r>
            <a:endParaRPr lang="zh-CN" altLang="en-US" sz="32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352" y="836712"/>
            <a:ext cx="11522075" cy="12226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What are the differences or the similarities between you and your friend? </a:t>
            </a:r>
            <a:endParaRPr lang="zh-CN" altLang="en-US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20"/>
          <p:cNvSpPr/>
          <p:nvPr/>
        </p:nvSpPr>
        <p:spPr>
          <a:xfrm>
            <a:off x="622300" y="4259263"/>
            <a:ext cx="11266488" cy="2456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Tom is my best friend. We both … </a:t>
            </a:r>
            <a:endParaRPr lang="en-US" altLang="zh-CN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I…as…as…</a:t>
            </a:r>
            <a:endParaRPr lang="en-US" altLang="zh-CN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He ….than me.</a:t>
            </a:r>
            <a:endParaRPr lang="en-US" altLang="zh-CN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He </a:t>
            </a:r>
            <a:r>
              <a:rPr lang="en-US" altLang="zh-CN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doesn’t…me</a:t>
            </a: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82" y="33723"/>
            <a:ext cx="3352523" cy="914324"/>
          </a:xfrm>
          <a:prstGeom prst="rect">
            <a:avLst/>
          </a:prstGeom>
        </p:spPr>
      </p:pic>
      <p:graphicFrame>
        <p:nvGraphicFramePr>
          <p:cNvPr id="13" name="表格 4"/>
          <p:cNvGraphicFramePr>
            <a:graphicFrameLocks noGrp="1"/>
          </p:cNvGraphicFramePr>
          <p:nvPr/>
        </p:nvGraphicFramePr>
        <p:xfrm>
          <a:off x="2495600" y="1655048"/>
          <a:ext cx="8867775" cy="2414589"/>
        </p:xfrm>
        <a:graphic>
          <a:graphicData uri="http://schemas.openxmlformats.org/drawingml/2006/table">
            <a:tbl>
              <a:tblPr/>
              <a:tblGrid>
                <a:gridCol w="4433887"/>
                <a:gridCol w="4433888"/>
              </a:tblGrid>
              <a:tr h="804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804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Tom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804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not as …as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35" marR="91435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</a:tbl>
          </a:graphicData>
        </a:graphic>
      </p:graphicFrame>
      <p:sp>
        <p:nvSpPr>
          <p:cNvPr id="14" name="矩形 10"/>
          <p:cNvSpPr/>
          <p:nvPr/>
        </p:nvSpPr>
        <p:spPr>
          <a:xfrm>
            <a:off x="4617293" y="2621835"/>
            <a:ext cx="2168525" cy="584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both …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1"/>
          <p:cNvSpPr/>
          <p:nvPr/>
        </p:nvSpPr>
        <p:spPr>
          <a:xfrm>
            <a:off x="4730800" y="3399710"/>
            <a:ext cx="1941512" cy="584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…as …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8062962" y="2523410"/>
            <a:ext cx="1870075" cy="5857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…than…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5"/>
          <p:cNvCxnSpPr>
            <a:cxnSpLocks noChangeShapeType="1"/>
          </p:cNvCxnSpPr>
          <p:nvPr/>
        </p:nvCxnSpPr>
        <p:spPr bwMode="auto">
          <a:xfrm>
            <a:off x="4151784" y="1628800"/>
            <a:ext cx="0" cy="24130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4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1342500" y="1898634"/>
            <a:ext cx="99377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Talk about Molly and Mary and their best friends.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983633" y="3110022"/>
            <a:ext cx="3681853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33730" indent="-6337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17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81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en-US" altLang="zh-CN" dirty="0" smtClean="0"/>
              <a:t>Well</a:t>
            </a:r>
            <a:r>
              <a:rPr lang="en-US" altLang="zh-CN" dirty="0"/>
              <a:t>, Mary and her best friend are both tall.</a:t>
            </a:r>
            <a:endParaRPr lang="zh-CN" altLang="en-US" dirty="0"/>
          </a:p>
        </p:txBody>
      </p:sp>
      <p:pic>
        <p:nvPicPr>
          <p:cNvPr id="13325" name="Picture 13" descr="Pair work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631970"/>
            <a:ext cx="4464373" cy="12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0" y="3370826"/>
            <a:ext cx="2257425" cy="219075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6881230" y="3027493"/>
            <a:ext cx="4134978" cy="1320994"/>
          </a:xfrm>
          <a:prstGeom prst="wedgeRoundRectCallout">
            <a:avLst>
              <a:gd name="adj1" fmla="val -54654"/>
              <a:gd name="adj2" fmla="val 79805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60096" y="3016769"/>
            <a:ext cx="405611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</a:rPr>
              <a:t>Molly </a:t>
            </a:r>
            <a:r>
              <a:rPr lang="en-US" altLang="zh-CN" sz="3200" dirty="0">
                <a:solidFill>
                  <a:srgbClr val="000000"/>
                </a:solidFill>
              </a:rPr>
              <a:t>studies harder than her best friend.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767408" y="3110022"/>
            <a:ext cx="4134978" cy="1831146"/>
          </a:xfrm>
          <a:prstGeom prst="wedgeRoundRectCallout">
            <a:avLst>
              <a:gd name="adj1" fmla="val 52012"/>
              <a:gd name="adj2" fmla="val 72679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1" y="1898635"/>
            <a:ext cx="749768" cy="749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 bldLvl="0" animBg="1"/>
      <p:bldP spid="3" grpId="0" bldLvl="0" animBg="1"/>
      <p:bldP spid="4" grpId="0"/>
      <p:bldP spid="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23392" y="2060848"/>
          <a:ext cx="10657184" cy="3493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317"/>
                <a:gridCol w="9050867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形容词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，在句中分别作表语和定语，意为“真的；真实的</a:t>
                      </a: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。</a:t>
                      </a:r>
                      <a:endParaRPr lang="zh-CN" altLang="en-US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truly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副词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，意为“真实地；真心地”， 词义相当于</a:t>
                      </a: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sincerely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。</a:t>
                      </a:r>
                      <a:endParaRPr lang="zh-CN" altLang="en-US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truth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意为“真相；事实”，是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不可数名词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，常与</a:t>
                      </a: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连用。但当它表示“真理”时，是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可数名词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。</a:t>
                      </a:r>
                      <a:endParaRPr lang="zh-CN" altLang="en-US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064975"/>
            <a:ext cx="1478862" cy="7086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95800" y="1053504"/>
            <a:ext cx="3077894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true, truly, truth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055440" y="2060848"/>
            <a:ext cx="9937104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语境应用</a:t>
            </a:r>
            <a:r>
              <a:rPr lang="en-US" altLang="zh-CN" sz="3200" dirty="0" smtClean="0">
                <a:solidFill>
                  <a:srgbClr val="0000FF"/>
                </a:solidFill>
              </a:rPr>
              <a:t>】</a:t>
            </a:r>
            <a:r>
              <a:rPr lang="zh-CN" altLang="en-US" sz="3200" dirty="0" smtClean="0">
                <a:solidFill>
                  <a:srgbClr val="0000FF"/>
                </a:solidFill>
              </a:rPr>
              <a:t>根据</a:t>
            </a:r>
            <a:r>
              <a:rPr lang="zh-CN" altLang="en-US" sz="3200" dirty="0">
                <a:solidFill>
                  <a:srgbClr val="0000FF"/>
                </a:solidFill>
              </a:rPr>
              <a:t>句意，用</a:t>
            </a:r>
            <a:r>
              <a:rPr lang="en-US" altLang="zh-CN" sz="3200" dirty="0">
                <a:solidFill>
                  <a:srgbClr val="0000FF"/>
                </a:solidFill>
              </a:rPr>
              <a:t>true, truly</a:t>
            </a:r>
            <a:r>
              <a:rPr lang="zh-CN" altLang="en-US" sz="3200" dirty="0">
                <a:solidFill>
                  <a:srgbClr val="0000FF"/>
                </a:solidFill>
              </a:rPr>
              <a:t>或</a:t>
            </a:r>
            <a:r>
              <a:rPr lang="en-US" altLang="zh-CN" sz="3200" dirty="0">
                <a:solidFill>
                  <a:srgbClr val="0000FF"/>
                </a:solidFill>
              </a:rPr>
              <a:t>truth</a:t>
            </a:r>
            <a:r>
              <a:rPr lang="zh-CN" altLang="en-US" sz="3200" dirty="0">
                <a:solidFill>
                  <a:srgbClr val="0000FF"/>
                </a:solidFill>
              </a:rPr>
              <a:t>填空。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/>
              <a:t>1)</a:t>
            </a:r>
            <a:r>
              <a:rPr lang="zh-CN" altLang="en-US" sz="3200" dirty="0"/>
              <a:t> </a:t>
            </a:r>
            <a:r>
              <a:rPr lang="en-US" altLang="zh-CN" sz="3200" dirty="0"/>
              <a:t>I am ______ grateful for all your help.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2) I don’t believe the ______ of that story.</a:t>
            </a:r>
            <a:endParaRPr lang="en-US" altLang="zh-CN" sz="3200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dirty="0"/>
              <a:t>3) Is it ______ that Martin and Sue are </a:t>
            </a:r>
            <a:r>
              <a:rPr lang="en-US" altLang="zh-CN" sz="3200" dirty="0" smtClean="0"/>
              <a:t>getting </a:t>
            </a:r>
            <a:r>
              <a:rPr lang="en-US" altLang="zh-CN" sz="3200" dirty="0"/>
              <a:t>married?</a:t>
            </a:r>
            <a:endParaRPr lang="zh-CN" altLang="en-US" sz="3200" dirty="0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2495600" y="2680609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truly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4871864" y="3294623"/>
            <a:ext cx="1085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truth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2495600" y="3894223"/>
            <a:ext cx="906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true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 bldLvl="0" animBg="1"/>
      <p:bldP spid="77832" grpId="0" bldLvl="0" animBg="1"/>
      <p:bldP spid="7783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23592" y="1412776"/>
            <a:ext cx="7272808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care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n. </a:t>
            </a:r>
            <a:r>
              <a:rPr lang="zh-CN" altLang="en-US" sz="3200" dirty="0" smtClean="0">
                <a:solidFill>
                  <a:srgbClr val="FF0000"/>
                </a:solidFill>
              </a:rPr>
              <a:t>小心；注意；关怀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take care (=be careful) </a:t>
            </a:r>
            <a:r>
              <a:rPr lang="zh-CN" altLang="en-US" sz="3200" dirty="0" smtClean="0">
                <a:solidFill>
                  <a:srgbClr val="FF0000"/>
                </a:solidFill>
              </a:rPr>
              <a:t>当心，小心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take care of (=look after) </a:t>
            </a:r>
            <a:r>
              <a:rPr lang="zh-CN" altLang="en-US" sz="3200" dirty="0" smtClean="0">
                <a:solidFill>
                  <a:srgbClr val="FF0000"/>
                </a:solidFill>
              </a:rPr>
              <a:t>照顾，照看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Take care </a:t>
            </a:r>
            <a:r>
              <a:rPr lang="en-US" altLang="zh-CN" sz="3200" dirty="0" smtClean="0"/>
              <a:t>not to fall into the river.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zh-CN" altLang="en-US" sz="3200" dirty="0" smtClean="0"/>
              <a:t>当心不要掉进河里。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en-US" altLang="zh-CN" sz="3200" dirty="0" smtClean="0"/>
              <a:t>You </a:t>
            </a:r>
            <a:r>
              <a:rPr lang="en-US" altLang="zh-CN" sz="3200" dirty="0" smtClean="0">
                <a:solidFill>
                  <a:srgbClr val="FF0000"/>
                </a:solidFill>
              </a:rPr>
              <a:t>should take care of </a:t>
            </a:r>
            <a:r>
              <a:rPr lang="en-US" altLang="zh-CN" sz="3200" dirty="0" smtClean="0"/>
              <a:t>yourself.</a:t>
            </a:r>
            <a:endParaRPr lang="en-US" altLang="zh-CN" sz="3200" dirty="0" smtClean="0"/>
          </a:p>
          <a:p>
            <a:pPr indent="625475">
              <a:lnSpc>
                <a:spcPct val="120000"/>
              </a:lnSpc>
            </a:pPr>
            <a:r>
              <a:rPr lang="zh-CN" altLang="en-US" sz="3200" dirty="0" smtClean="0"/>
              <a:t>你应该照顾自己。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400" y="1057491"/>
            <a:ext cx="1116124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完成</a:t>
            </a:r>
            <a:r>
              <a:rPr lang="zh-CN" altLang="en-US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句子。</a:t>
            </a:r>
            <a:endParaRPr lang="zh-CN" altLang="en-US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cs typeface="Times New Roman" panose="02020603050405020304" pitchFamily="18" charset="0"/>
              </a:rPr>
              <a:t>) </a:t>
            </a:r>
            <a:r>
              <a:rPr lang="zh-CN" altLang="en-US" sz="3200" dirty="0">
                <a:cs typeface="Times New Roman" panose="02020603050405020304" pitchFamily="18" charset="0"/>
              </a:rPr>
              <a:t>嘲笑陷入麻烦的人不好。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  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It </a:t>
            </a:r>
            <a:r>
              <a:rPr lang="en-US" altLang="zh-CN" sz="3200" dirty="0">
                <a:cs typeface="Times New Roman" panose="02020603050405020304" pitchFamily="18" charset="0"/>
              </a:rPr>
              <a:t>isn’t good to _______ _______ a person in trouble.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cs typeface="Times New Roman" panose="02020603050405020304" pitchFamily="18" charset="0"/>
              </a:rPr>
              <a:t>) John</a:t>
            </a:r>
            <a:r>
              <a:rPr lang="zh-CN" altLang="en-US" sz="3200" dirty="0">
                <a:cs typeface="Times New Roman" panose="02020603050405020304" pitchFamily="18" charset="0"/>
              </a:rPr>
              <a:t>突然大笑起来，然后说：“</a:t>
            </a:r>
            <a:r>
              <a:rPr lang="en-US" altLang="zh-CN" sz="3200" dirty="0">
                <a:cs typeface="Times New Roman" panose="02020603050405020304" pitchFamily="18" charset="0"/>
              </a:rPr>
              <a:t>Mary</a:t>
            </a:r>
            <a:r>
              <a:rPr lang="zh-CN" altLang="en-US" sz="3200" dirty="0">
                <a:cs typeface="Times New Roman" panose="02020603050405020304" pitchFamily="18" charset="0"/>
              </a:rPr>
              <a:t>总是这么有趣。”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  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John </a:t>
            </a:r>
            <a:r>
              <a:rPr lang="en-US" altLang="zh-CN" sz="3200" dirty="0">
                <a:cs typeface="Times New Roman" panose="02020603050405020304" pitchFamily="18" charset="0"/>
              </a:rPr>
              <a:t>_______ _______ _______ _______ _______ and said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,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 “</a:t>
            </a:r>
            <a:r>
              <a:rPr lang="en-US" altLang="zh-CN" sz="3200" dirty="0">
                <a:cs typeface="Times New Roman" panose="02020603050405020304" pitchFamily="18" charset="0"/>
              </a:rPr>
              <a:t>Mary is always so funny.”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3</a:t>
            </a:r>
            <a:r>
              <a:rPr lang="en-US" altLang="zh-CN" sz="3200" dirty="0">
                <a:cs typeface="Times New Roman" panose="02020603050405020304" pitchFamily="18" charset="0"/>
              </a:rPr>
              <a:t>) Tom</a:t>
            </a:r>
            <a:r>
              <a:rPr lang="zh-CN" altLang="en-US" sz="3200" dirty="0">
                <a:cs typeface="Times New Roman" panose="02020603050405020304" pitchFamily="18" charset="0"/>
              </a:rPr>
              <a:t>听了我的笑话没有发笑。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marL="536575" indent="-53657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  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Tom </a:t>
            </a:r>
            <a:r>
              <a:rPr lang="en-US" altLang="zh-CN" sz="3200" dirty="0">
                <a:cs typeface="Times New Roman" panose="02020603050405020304" pitchFamily="18" charset="0"/>
              </a:rPr>
              <a:t>didn't _______ _______ my jokes.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76" y="2236434"/>
            <a:ext cx="282606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laugh        at   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3472" y="3408584"/>
            <a:ext cx="8901862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broke       into          a          loud </a:t>
            </a:r>
            <a:r>
              <a:rPr lang="en-US" altLang="zh-CN" sz="32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laugh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5700" y="5169229"/>
            <a:ext cx="288032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laugh        at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9416" y="1556792"/>
            <a:ext cx="10441160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laugh 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vi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笑；发笑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laugh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at</a:t>
            </a:r>
            <a:r>
              <a:rPr lang="en-US" altLang="zh-CN" sz="3200" dirty="0">
                <a:cs typeface="Times New Roman" panose="02020603050405020304" pitchFamily="18" charset="0"/>
              </a:rPr>
              <a:t> </a:t>
            </a:r>
            <a:r>
              <a:rPr lang="zh-CN" altLang="en-US" sz="3200" dirty="0">
                <a:cs typeface="Times New Roman" panose="02020603050405020304" pitchFamily="18" charset="0"/>
              </a:rPr>
              <a:t>①嘲笑；②因</a:t>
            </a:r>
            <a:r>
              <a:rPr lang="en-US" altLang="zh-CN" sz="3200" dirty="0"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 smtClean="0">
                <a:latin typeface="+mj-ea"/>
                <a:ea typeface="+mj-ea"/>
                <a:cs typeface="Times New Roman" panose="02020603050405020304" pitchFamily="18" charset="0"/>
              </a:rPr>
              <a:t>发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笑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e.g. He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laughed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, and told me not to do it again.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indent="717550">
              <a:lnSpc>
                <a:spcPct val="120000"/>
              </a:lnSpc>
            </a:pPr>
            <a:r>
              <a:rPr lang="zh-CN" altLang="en-US" sz="3200" dirty="0" smtClean="0">
                <a:cs typeface="Times New Roman" panose="02020603050405020304" pitchFamily="18" charset="0"/>
              </a:rPr>
              <a:t>他笑了，告诉我不要再那样做了。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indent="717550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We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shouldn’t laugh 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others when they are in trouble.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indent="717550">
              <a:lnSpc>
                <a:spcPct val="120000"/>
              </a:lnSpc>
            </a:pPr>
            <a:r>
              <a:rPr lang="zh-CN" altLang="en-US" sz="3200" dirty="0" smtClean="0">
                <a:cs typeface="Times New Roman" panose="02020603050405020304" pitchFamily="18" charset="0"/>
              </a:rPr>
              <a:t>当别人陷入困境时，我们不应该嘲笑他们。</a:t>
            </a:r>
            <a:endParaRPr lang="en-US" altLang="zh-CN" sz="32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9376" y="1124744"/>
            <a:ext cx="11161240" cy="363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330" indent="-354330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  <a:sym typeface="Arial" panose="020B0604020202020204" pitchFamily="34" charset="0"/>
              </a:rPr>
              <a:t>3. </a:t>
            </a:r>
            <a:r>
              <a:rPr lang="en-US" altLang="zh-CN" sz="3200" dirty="0" smtClean="0">
                <a:cs typeface="Times New Roman" panose="02020603050405020304" pitchFamily="18" charset="0"/>
                <a:sym typeface="Arial" panose="020B0604020202020204" pitchFamily="34" charset="0"/>
              </a:rPr>
              <a:t>A good friend </a:t>
            </a: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makes 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me laugh</a:t>
            </a: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. </a:t>
            </a:r>
            <a:r>
              <a:rPr lang="en-US" altLang="zh-CN" sz="3200" dirty="0" smtClean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……</a:t>
            </a:r>
            <a:r>
              <a:rPr lang="zh-CN" altLang="en-US" sz="3200" dirty="0" smtClean="0">
                <a:solidFill>
                  <a:schemeClr val="tx1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让我笑</a:t>
            </a:r>
            <a:endParaRPr lang="en-US" altLang="zh-CN" sz="3200" dirty="0">
              <a:solidFill>
                <a:srgbClr val="0000FF"/>
              </a:solidFill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54330" indent="-354330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    make sb. do 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.  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让某人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做某事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54330" indent="-354330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使役动词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make / have / let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后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要跟省略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to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的动词不定式作宾语补足语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。</a:t>
            </a:r>
            <a:endParaRPr lang="en-US" altLang="zh-CN" sz="3200" dirty="0" smtClean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54330" indent="-354330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  <a:sym typeface="Arial" panose="020B0604020202020204" pitchFamily="34" charset="0"/>
              </a:rPr>
              <a:t>    </a:t>
            </a:r>
            <a:r>
              <a:rPr lang="en-US" altLang="zh-CN" sz="3200" dirty="0">
                <a:cs typeface="Times New Roman" panose="02020603050405020304" pitchFamily="18" charset="0"/>
                <a:sym typeface="Arial" panose="020B0604020202020204" pitchFamily="34" charset="0"/>
              </a:rPr>
              <a:t>e.g. </a:t>
            </a:r>
            <a:r>
              <a:rPr lang="en-US" altLang="zh-CN" sz="3200" dirty="0" smtClean="0">
                <a:cs typeface="Times New Roman" panose="02020603050405020304" pitchFamily="18" charset="0"/>
                <a:sym typeface="Arial" panose="020B0604020202020204" pitchFamily="34" charset="0"/>
              </a:rPr>
              <a:t>The teacher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made me answer </a:t>
            </a:r>
            <a:r>
              <a:rPr lang="en-US" altLang="zh-CN" sz="3200" dirty="0" smtClean="0">
                <a:cs typeface="Times New Roman" panose="02020603050405020304" pitchFamily="18" charset="0"/>
                <a:sym typeface="Arial" panose="020B0604020202020204" pitchFamily="34" charset="0"/>
              </a:rPr>
              <a:t>this difficult question.</a:t>
            </a:r>
            <a:endParaRPr lang="en-US" altLang="zh-CN" sz="3200" dirty="0" smtClean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54330" indent="722630">
              <a:lnSpc>
                <a:spcPct val="120000"/>
              </a:lnSpc>
            </a:pPr>
            <a:r>
              <a:rPr lang="zh-CN" altLang="en-US" sz="3200" dirty="0" smtClean="0">
                <a:cs typeface="Times New Roman" panose="02020603050405020304" pitchFamily="18" charset="0"/>
                <a:sym typeface="Arial" panose="020B0604020202020204" pitchFamily="34" charset="0"/>
              </a:rPr>
              <a:t>老师让我回答这个难题。</a:t>
            </a:r>
            <a:endParaRPr lang="zh-CN" altLang="en-US" sz="3200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548680"/>
            <a:ext cx="1307850" cy="732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3301" y="1412776"/>
            <a:ext cx="10441160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make sb./ </a:t>
            </a:r>
            <a:r>
              <a:rPr lang="en-US" altLang="zh-CN" sz="3200" dirty="0" err="1" smtClean="0">
                <a:solidFill>
                  <a:srgbClr val="0000FF"/>
                </a:solidFill>
              </a:rPr>
              <a:t>sth</a:t>
            </a:r>
            <a:r>
              <a:rPr lang="en-US" altLang="zh-CN" sz="3200" dirty="0" smtClean="0">
                <a:solidFill>
                  <a:srgbClr val="0000FF"/>
                </a:solidFill>
              </a:rPr>
              <a:t>. +</a:t>
            </a:r>
            <a:r>
              <a:rPr lang="zh-CN" altLang="en-US" sz="3200" dirty="0" smtClean="0">
                <a:solidFill>
                  <a:srgbClr val="0000FF"/>
                </a:solidFill>
              </a:rPr>
              <a:t>形容词  让某人</a:t>
            </a:r>
            <a:r>
              <a:rPr lang="en-US" altLang="zh-CN" sz="3200" dirty="0" smtClean="0">
                <a:solidFill>
                  <a:srgbClr val="0000FF"/>
                </a:solidFill>
              </a:rPr>
              <a:t>/</a:t>
            </a:r>
            <a:r>
              <a:rPr lang="zh-CN" altLang="en-US" sz="3200" dirty="0" smtClean="0">
                <a:solidFill>
                  <a:srgbClr val="0000FF"/>
                </a:solidFill>
              </a:rPr>
              <a:t>某物</a:t>
            </a:r>
            <a:r>
              <a:rPr lang="en-US" altLang="zh-CN" sz="3200" dirty="0" smtClean="0">
                <a:solidFill>
                  <a:srgbClr val="0000FF"/>
                </a:solidFill>
                <a:latin typeface="+mn-ea"/>
                <a:ea typeface="+mn-ea"/>
              </a:rPr>
              <a:t>……</a:t>
            </a:r>
            <a:endParaRPr lang="en-US" altLang="zh-CN" sz="3200" dirty="0" smtClean="0">
              <a:latin typeface="+mn-ea"/>
              <a:ea typeface="+mn-ea"/>
            </a:endParaRPr>
          </a:p>
          <a:p>
            <a:pPr marL="532130">
              <a:lnSpc>
                <a:spcPct val="120000"/>
              </a:lnSpc>
            </a:pPr>
            <a:r>
              <a:rPr lang="zh-CN" altLang="en-US" sz="3200" dirty="0" smtClean="0"/>
              <a:t>该结构中的形容词作宾语补足语。</a:t>
            </a:r>
            <a:endParaRPr lang="en-US" altLang="zh-CN" sz="3200" dirty="0" smtClean="0"/>
          </a:p>
          <a:p>
            <a:pPr indent="532130">
              <a:lnSpc>
                <a:spcPct val="120000"/>
              </a:lnSpc>
            </a:pPr>
            <a:r>
              <a:rPr lang="en-US" altLang="zh-CN" sz="3200" dirty="0" smtClean="0"/>
              <a:t>e.g. You should </a:t>
            </a:r>
            <a:r>
              <a:rPr lang="en-US" altLang="zh-CN" sz="3200" dirty="0" smtClean="0">
                <a:solidFill>
                  <a:srgbClr val="FF0000"/>
                </a:solidFill>
              </a:rPr>
              <a:t>make yourself happy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indent="1249680">
              <a:lnSpc>
                <a:spcPct val="120000"/>
              </a:lnSpc>
            </a:pPr>
            <a:r>
              <a:rPr lang="zh-CN" altLang="en-US" sz="3200" dirty="0" smtClean="0"/>
              <a:t>你应该让你自己开心。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endParaRPr lang="zh-CN" alt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51384" y="2492896"/>
          <a:ext cx="1029714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687"/>
                <a:gridCol w="4794853"/>
                <a:gridCol w="3851604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laugh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一般表示“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出声地</a:t>
                      </a: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大</a:t>
                      </a: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笑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”，不但有面部表情，而且还有声音</a:t>
                      </a:r>
                      <a:endParaRPr lang="zh-CN" altLang="en-US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laugh at 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嘲笑</a:t>
                      </a: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……</a:t>
                      </a:r>
                      <a:endParaRPr lang="en-US" altLang="zh-CN" sz="3200" b="1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smile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一般表示“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无声地微笑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”，指的是面部表情</a:t>
                      </a:r>
                      <a:endParaRPr lang="zh-CN" altLang="en-US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smile at 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……</a:t>
                      </a: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微笑</a:t>
                      </a:r>
                      <a:endParaRPr lang="zh-CN" altLang="en-US" sz="3200" b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556792"/>
            <a:ext cx="1478862" cy="7086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99856" y="1597747"/>
            <a:ext cx="2488182" cy="626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laugh</a:t>
            </a:r>
            <a:r>
              <a:rPr lang="zh-CN" altLang="en-US" sz="3200" dirty="0" smtClean="0">
                <a:solidFill>
                  <a:srgbClr val="0000FF"/>
                </a:solidFill>
              </a:rPr>
              <a:t>与</a:t>
            </a:r>
            <a:r>
              <a:rPr lang="en-US" altLang="zh-CN" sz="3200" dirty="0" smtClean="0">
                <a:solidFill>
                  <a:srgbClr val="0000FF"/>
                </a:solidFill>
              </a:rPr>
              <a:t>smile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94897"/>
            <a:ext cx="3198026" cy="9807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980728"/>
            <a:ext cx="11449272" cy="570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sz="3200" kern="0" dirty="0">
                <a:solidFill>
                  <a:srgbClr val="0000FF"/>
                </a:solidFill>
              </a:rPr>
              <a:t>根据汉语意思，完成英语句子，每空一词。</a:t>
            </a:r>
            <a:endParaRPr lang="zh-CN" altLang="zh-CN" sz="3200" kern="1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1. </a:t>
            </a:r>
            <a:r>
              <a:rPr lang="en-US" altLang="zh-CN" sz="3200" kern="0" dirty="0">
                <a:solidFill>
                  <a:srgbClr val="000000"/>
                </a:solidFill>
              </a:rPr>
              <a:t>Mrs. White</a:t>
            </a:r>
            <a:r>
              <a:rPr lang="zh-CN" altLang="zh-CN" sz="3200" kern="0" dirty="0">
                <a:solidFill>
                  <a:srgbClr val="000000"/>
                </a:solidFill>
              </a:rPr>
              <a:t>真的很关心她班里的学生。</a:t>
            </a:r>
            <a:endParaRPr lang="zh-CN" altLang="zh-CN" sz="3200" kern="100" dirty="0"/>
          </a:p>
          <a:p>
            <a:pPr indent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Mrs. White really _______ _______ the students in her class.</a:t>
            </a:r>
            <a:endParaRPr lang="zh-CN" altLang="zh-CN" sz="3200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2.</a:t>
            </a:r>
            <a:r>
              <a:rPr lang="en-US" altLang="zh-CN" sz="3200" kern="0" dirty="0">
                <a:solidFill>
                  <a:srgbClr val="000000"/>
                </a:solidFill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</a:rPr>
              <a:t>那个女孩在数学方面有天赋。</a:t>
            </a:r>
            <a:endParaRPr lang="zh-CN" altLang="zh-CN" sz="3200" kern="100" dirty="0"/>
          </a:p>
          <a:p>
            <a:pPr indent="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The girl _______ _______ _______ math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</a:t>
            </a:r>
            <a:endParaRPr lang="en-US" altLang="zh-CN" sz="3200" kern="0" dirty="0" smtClean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 smtClean="0"/>
              <a:t>3.</a:t>
            </a:r>
            <a:r>
              <a:rPr lang="en-US" altLang="zh-CN" sz="3200" dirty="0"/>
              <a:t> </a:t>
            </a:r>
            <a:r>
              <a:rPr lang="zh-CN" altLang="en-US" sz="3200" dirty="0"/>
              <a:t>是什么原因让你说出那种话来？</a:t>
            </a:r>
            <a:endParaRPr lang="zh-CN" altLang="en-US" sz="3200" dirty="0"/>
          </a:p>
          <a:p>
            <a:pPr marL="446405" indent="-446405">
              <a:lnSpc>
                <a:spcPct val="130000"/>
              </a:lnSpc>
            </a:pPr>
            <a:r>
              <a:rPr lang="en-US" altLang="zh-CN" sz="3200" dirty="0"/>
              <a:t>    What _________ you _________ that? </a:t>
            </a:r>
            <a:endParaRPr lang="en-US" altLang="zh-CN" sz="3200" dirty="0"/>
          </a:p>
          <a:p>
            <a:pPr marL="446405" indent="-446405">
              <a:lnSpc>
                <a:spcPct val="140000"/>
              </a:lnSpc>
            </a:pPr>
            <a:r>
              <a:rPr lang="en-US" altLang="zh-CN" sz="3200" dirty="0" smtClean="0"/>
              <a:t>4.</a:t>
            </a:r>
            <a:r>
              <a:rPr lang="en-US" altLang="zh-CN" sz="3200" dirty="0"/>
              <a:t> </a:t>
            </a:r>
            <a:r>
              <a:rPr lang="zh-CN" altLang="en-US" sz="3200" dirty="0"/>
              <a:t>她是一个很好的倾听者。</a:t>
            </a:r>
            <a:endParaRPr lang="en-US" altLang="zh-CN" sz="3200" dirty="0"/>
          </a:p>
          <a:p>
            <a:pPr marL="446405" indent="-446405">
              <a:lnSpc>
                <a:spcPct val="140000"/>
              </a:lnSpc>
            </a:pPr>
            <a:r>
              <a:rPr lang="en-US" altLang="zh-CN" sz="3200" dirty="0"/>
              <a:t>    She is a very ___________ </a:t>
            </a:r>
            <a:r>
              <a:rPr lang="en-US" altLang="zh-CN" sz="3200" dirty="0" smtClean="0"/>
              <a:t>___________.</a:t>
            </a:r>
            <a:endParaRPr lang="en-US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4295800" y="2188366"/>
            <a:ext cx="260577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dirty="0">
                <a:solidFill>
                  <a:srgbClr val="FF0000"/>
                </a:solidFill>
              </a:rPr>
              <a:t>cares </a:t>
            </a:r>
            <a:r>
              <a:rPr lang="en-US" altLang="zh-CN" sz="3200" dirty="0" smtClean="0">
                <a:solidFill>
                  <a:srgbClr val="FF0000"/>
                </a:solidFill>
              </a:rPr>
              <a:t>    about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3632" y="3341272"/>
            <a:ext cx="387958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 is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talented      in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9616" y="4605817"/>
            <a:ext cx="457200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made                  say 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768" y="5864195"/>
            <a:ext cx="4032448" cy="70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 good             listener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26673" y="1748095"/>
            <a:ext cx="5257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______ a</a:t>
            </a:r>
            <a:r>
              <a:rPr lang="en-US" altLang="zh-CN" dirty="0"/>
              <a:t>. has cool clothes.</a:t>
            </a:r>
            <a:endParaRPr lang="en-US" altLang="zh-CN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126673" y="3692781"/>
            <a:ext cx="5473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d. </a:t>
            </a:r>
            <a:r>
              <a:rPr lang="en-US" altLang="zh-CN" dirty="0">
                <a:solidFill>
                  <a:srgbClr val="FF0000"/>
                </a:solidFill>
              </a:rPr>
              <a:t>is good at</a:t>
            </a:r>
            <a:r>
              <a:rPr lang="en-US" altLang="zh-CN" dirty="0"/>
              <a:t> sports. </a:t>
            </a:r>
            <a:endParaRPr lang="en-US" altLang="zh-CN" dirty="0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26673" y="4989770"/>
            <a:ext cx="53287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f. </a:t>
            </a:r>
            <a:r>
              <a:rPr lang="en-US" altLang="zh-CN" dirty="0">
                <a:solidFill>
                  <a:srgbClr val="FF0000"/>
                </a:solidFill>
              </a:rPr>
              <a:t>makes me laugh</a:t>
            </a:r>
            <a:r>
              <a:rPr lang="en-US" altLang="zh-CN" dirty="0"/>
              <a:t>. </a:t>
            </a:r>
            <a:endParaRPr lang="en-US" altLang="zh-CN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26673" y="2397381"/>
            <a:ext cx="6049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b. </a:t>
            </a:r>
            <a:r>
              <a:rPr lang="en-US" altLang="zh-CN" dirty="0">
                <a:solidFill>
                  <a:srgbClr val="FF0000"/>
                </a:solidFill>
              </a:rPr>
              <a:t>is talented in</a:t>
            </a:r>
            <a:r>
              <a:rPr lang="en-US" altLang="zh-CN" dirty="0"/>
              <a:t> music. </a:t>
            </a:r>
            <a:endParaRPr lang="en-US" altLang="zh-CN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126673" y="5643820"/>
            <a:ext cx="640980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g. is a good </a:t>
            </a:r>
            <a:r>
              <a:rPr lang="en-US" altLang="zh-CN" dirty="0">
                <a:solidFill>
                  <a:srgbClr val="FF0000"/>
                </a:solidFill>
              </a:rPr>
              <a:t>listener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26673" y="4340481"/>
            <a:ext cx="62653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e. </a:t>
            </a:r>
            <a:r>
              <a:rPr lang="en-US" altLang="zh-CN" dirty="0">
                <a:solidFill>
                  <a:srgbClr val="9933FF"/>
                </a:solidFill>
              </a:rPr>
              <a:t>truly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cares about</a:t>
            </a:r>
            <a:r>
              <a:rPr lang="en-US" altLang="zh-CN" dirty="0">
                <a:solidFill>
                  <a:srgbClr val="9933FF"/>
                </a:solidFill>
              </a:rPr>
              <a:t> </a:t>
            </a:r>
            <a:r>
              <a:rPr lang="en-US" altLang="zh-CN" dirty="0"/>
              <a:t>me.</a:t>
            </a:r>
            <a:endParaRPr lang="en-US" altLang="zh-CN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26365" y="3044825"/>
            <a:ext cx="86982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______ c. likes to do </a:t>
            </a:r>
            <a:r>
              <a:rPr lang="en-US" altLang="zh-CN" dirty="0">
                <a:solidFill>
                  <a:srgbClr val="FF0000"/>
                </a:solidFill>
              </a:rPr>
              <a:t>the same</a:t>
            </a:r>
            <a:r>
              <a:rPr lang="en-US" altLang="zh-CN" dirty="0"/>
              <a:t> things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en-US" altLang="zh-CN" dirty="0"/>
              <a:t> me/I do.</a:t>
            </a:r>
            <a:endParaRPr lang="en-US" altLang="zh-CN" dirty="0"/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271905" y="1141095"/>
            <a:ext cx="37458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A  good friend...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5808345" y="3618865"/>
            <a:ext cx="6311900" cy="3085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I think... 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For me, ... 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It’s not important for me that ...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It’s important for me that ...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The most important thing in a friend is to...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33780" y="121285"/>
            <a:ext cx="1129538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Talk about what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you think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 good friend should be like.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7" y="194786"/>
            <a:ext cx="675737" cy="67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792*275"/>
  <p:tag name="TABLE_ENDDRAG_RECT" val="122*217*792*275"/>
</p:tagLst>
</file>

<file path=ppt/tags/tag4.xml><?xml version="1.0" encoding="utf-8"?>
<p:tagLst xmlns:p="http://schemas.openxmlformats.org/presentationml/2006/main">
  <p:tag name="TABLE_ENDDRAG_ORIGIN_RECT" val="792*275"/>
  <p:tag name="TABLE_ENDDRAG_RECT" val="122*217*792*275"/>
</p:tagLst>
</file>

<file path=ppt/tags/tag5.xml><?xml version="1.0" encoding="utf-8"?>
<p:tagLst xmlns:p="http://schemas.openxmlformats.org/presentationml/2006/main">
  <p:tag name="KSO_WM_BEAUTIFY_FLAG" val=""/>
  <p:tag name="TABLE_ENDDRAG_ORIGIN_RECT" val="837*245"/>
  <p:tag name="TABLE_ENDDRAG_RECT" val="64*16*837*245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NDM4NDRhZjIyZDUyMzExNjg0NmQ2NTc2MzhlMmQ2ZT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3200"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11401</Words>
  <Application>WPS 演示</Application>
  <PresentationFormat>宽屏</PresentationFormat>
  <Paragraphs>680</Paragraphs>
  <Slides>48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548</cp:revision>
  <dcterms:created xsi:type="dcterms:W3CDTF">2013-03-17T02:35:00Z</dcterms:created>
  <dcterms:modified xsi:type="dcterms:W3CDTF">2024-10-11T07:41:50Z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12AAB14F08AE471DAB9CA4B8586CE876_12</vt:lpwstr>
  </property>
  <property fmtid="{D5CDD505-2E9C-101B-9397-08002B2CF9AE}" pid="3" name="KSOProductBuildVer">
    <vt:lpwstr>2052-12.1.0.17440</vt:lpwstr>
  </property>
</Properties>
</file>